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image" Target="../media/image-2-10.png"/><Relationship Id="rId11" Type="http://schemas.openxmlformats.org/officeDocument/2006/relationships/image" Target="../media/image-2-11.png"/><Relationship Id="rId12" Type="http://schemas.openxmlformats.org/officeDocument/2006/relationships/image" Target="../media/image-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image" Target="../media/image-10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3635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123441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4050" b="1" dirty="0">
                <a:solidFill>
                  <a:srgbClr val="C543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$50K PROFIT ACCELERATOR AUDIT</a:t>
            </a:r>
            <a:endParaRPr lang="en-US" sz="4050" dirty="0"/>
          </a:p>
        </p:txBody>
      </p:sp>
      <p:sp>
        <p:nvSpPr>
          <p:cNvPr id="4" name="Text 1"/>
          <p:cNvSpPr/>
          <p:nvPr/>
        </p:nvSpPr>
        <p:spPr>
          <a:xfrm>
            <a:off x="285750" y="1663043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2025" b="1" dirty="0">
                <a:solidFill>
                  <a:srgbClr val="4C4C4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Executive Business Assessment &amp; Strategic Opportunity Analysis</a:t>
            </a:r>
            <a:endParaRPr lang="en-US" sz="2025" dirty="0"/>
          </a:p>
        </p:txBody>
      </p:sp>
      <p:sp>
        <p:nvSpPr>
          <p:cNvPr id="5" name="Text 2"/>
          <p:cNvSpPr/>
          <p:nvPr/>
        </p:nvSpPr>
        <p:spPr>
          <a:xfrm>
            <a:off x="285750" y="2334555"/>
            <a:ext cx="8572500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575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Normally Valued at $25,000 Consulting Engagement</a:t>
            </a:r>
            <a:endParaRPr lang="en-US" sz="1575" dirty="0"/>
          </a:p>
        </p:txBody>
      </p:sp>
      <p:sp>
        <p:nvSpPr>
          <p:cNvPr id="6" name="Text 3"/>
          <p:cNvSpPr/>
          <p:nvPr/>
        </p:nvSpPr>
        <p:spPr>
          <a:xfrm>
            <a:off x="285750" y="2777468"/>
            <a:ext cx="8572500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575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Complimentary for Qualifying Businesses</a:t>
            </a:r>
            <a:endParaRPr lang="en-US" sz="1575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764" y="3334680"/>
            <a:ext cx="171450" cy="17145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668652" y="3291818"/>
            <a:ext cx="3192056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Identify $50,000+ Hidden Opportunities</a:t>
            </a:r>
            <a:endParaRPr lang="en-US" sz="13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2139" y="3663293"/>
            <a:ext cx="171450" cy="17145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085026" y="3620430"/>
            <a:ext cx="2359335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Proven 200-500% ROI Results</a:t>
            </a:r>
            <a:endParaRPr lang="en-US" sz="13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6037" y="3991905"/>
            <a:ext cx="192881" cy="17145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950355" y="3949043"/>
            <a:ext cx="2650108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$1M Amazon Success Case Study</a:t>
            </a:r>
            <a:endParaRPr lang="en-US" sz="13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1637" y="4320518"/>
            <a:ext cx="171450" cy="17145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774524" y="4277655"/>
            <a:ext cx="2980339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47-Point Comprehensive Assessment</a:t>
            </a:r>
            <a:endParaRPr lang="en-US" sz="1350" dirty="0"/>
          </a:p>
        </p:txBody>
      </p:sp>
      <p:sp>
        <p:nvSpPr>
          <p:cNvPr id="15" name="Text 8"/>
          <p:cNvSpPr/>
          <p:nvPr/>
        </p:nvSpPr>
        <p:spPr>
          <a:xfrm>
            <a:off x="285750" y="4820580"/>
            <a:ext cx="8572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350" i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Presented by NexGen Webcreators Strategic Consulting Division</a:t>
            </a:r>
            <a:endParaRPr lang="en-US" sz="1350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500" y="3220380"/>
            <a:ext cx="2857500" cy="21431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600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025" b="1" dirty="0">
                <a:solidFill>
                  <a:srgbClr val="C543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Executive Summary</a:t>
            </a:r>
            <a:endParaRPr lang="en-US" sz="2025" dirty="0"/>
          </a:p>
        </p:txBody>
      </p:sp>
      <p:sp>
        <p:nvSpPr>
          <p:cNvPr id="4" name="Text 1"/>
          <p:cNvSpPr/>
          <p:nvPr/>
        </p:nvSpPr>
        <p:spPr>
          <a:xfrm>
            <a:off x="285750" y="885825"/>
            <a:ext cx="471487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C543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Comprehensive 47-Point Business Assessment Methodology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550194"/>
            <a:ext cx="80367" cy="12858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37555" y="1516261"/>
            <a:ext cx="815253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$1,000,000+</a:t>
            </a:r>
            <a:endParaRPr lang="en-US" sz="1046" dirty="0"/>
          </a:p>
        </p:txBody>
      </p:sp>
      <p:sp>
        <p:nvSpPr>
          <p:cNvPr id="7" name="Text 3"/>
          <p:cNvSpPr/>
          <p:nvPr/>
        </p:nvSpPr>
        <p:spPr>
          <a:xfrm>
            <a:off x="1252807" y="1516261"/>
            <a:ext cx="3692761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Amazon marketplace revenue generated for one client</a:t>
            </a:r>
            <a:endParaRPr lang="en-US" sz="1046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1835944"/>
            <a:ext cx="128588" cy="12858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85775" y="1802011"/>
            <a:ext cx="661383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200-500%</a:t>
            </a:r>
            <a:endParaRPr lang="en-US" sz="1046" dirty="0"/>
          </a:p>
        </p:txBody>
      </p:sp>
      <p:sp>
        <p:nvSpPr>
          <p:cNvPr id="10" name="Text 5"/>
          <p:cNvSpPr/>
          <p:nvPr/>
        </p:nvSpPr>
        <p:spPr>
          <a:xfrm>
            <a:off x="1147158" y="1802011"/>
            <a:ext cx="3434023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Typical ROI achieved across all client engagements</a:t>
            </a:r>
            <a:endParaRPr lang="en-US" sz="1046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121694"/>
            <a:ext cx="128588" cy="12858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485775" y="2087761"/>
            <a:ext cx="637524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47 Points</a:t>
            </a:r>
            <a:endParaRPr lang="en-US" sz="1046" dirty="0"/>
          </a:p>
        </p:txBody>
      </p:sp>
      <p:sp>
        <p:nvSpPr>
          <p:cNvPr id="13" name="Text 7"/>
          <p:cNvSpPr/>
          <p:nvPr/>
        </p:nvSpPr>
        <p:spPr>
          <a:xfrm>
            <a:off x="1123299" y="2087761"/>
            <a:ext cx="3745920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Comprehensive assessment covering all business areas</a:t>
            </a:r>
            <a:endParaRPr lang="en-US" sz="1046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2407444"/>
            <a:ext cx="128588" cy="128588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485775" y="2373511"/>
            <a:ext cx="370191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95%+</a:t>
            </a:r>
            <a:endParaRPr lang="en-US" sz="1046" dirty="0"/>
          </a:p>
        </p:txBody>
      </p:sp>
      <p:sp>
        <p:nvSpPr>
          <p:cNvPr id="16" name="Text 9"/>
          <p:cNvSpPr/>
          <p:nvPr/>
        </p:nvSpPr>
        <p:spPr>
          <a:xfrm>
            <a:off x="855966" y="2373511"/>
            <a:ext cx="3152263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Client satisfaction rate across all engagements</a:t>
            </a:r>
            <a:endParaRPr lang="en-US" sz="1046" dirty="0"/>
          </a:p>
        </p:txBody>
      </p:sp>
      <p:sp>
        <p:nvSpPr>
          <p:cNvPr id="17" name="Text 10"/>
          <p:cNvSpPr/>
          <p:nvPr/>
        </p:nvSpPr>
        <p:spPr>
          <a:xfrm>
            <a:off x="285750" y="2793206"/>
            <a:ext cx="4714875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C543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You'll Discover:</a:t>
            </a:r>
            <a:endParaRPr lang="en-US" sz="135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50" y="3211116"/>
            <a:ext cx="144661" cy="128588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501848" y="3166467"/>
            <a:ext cx="165363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Revenue Opportunities:</a:t>
            </a:r>
            <a:endParaRPr lang="en-US" sz="1046" dirty="0"/>
          </a:p>
        </p:txBody>
      </p:sp>
      <p:sp>
        <p:nvSpPr>
          <p:cNvPr id="20" name="Text 12"/>
          <p:cNvSpPr/>
          <p:nvPr/>
        </p:nvSpPr>
        <p:spPr>
          <a:xfrm>
            <a:off x="2155487" y="3166467"/>
            <a:ext cx="2433758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$10K-200K annually in hidden profit </a:t>
            </a:r>
            <a:endParaRPr lang="en-US" sz="1046" dirty="0"/>
          </a:p>
        </p:txBody>
      </p:sp>
      <p:sp>
        <p:nvSpPr>
          <p:cNvPr id="21" name="Text 13"/>
          <p:cNvSpPr/>
          <p:nvPr/>
        </p:nvSpPr>
        <p:spPr>
          <a:xfrm>
            <a:off x="501848" y="3380780"/>
            <a:ext cx="600242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potential</a:t>
            </a:r>
            <a:endParaRPr lang="en-US" sz="1046" dirty="0"/>
          </a:p>
        </p:txBody>
      </p:sp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750" y="3711178"/>
            <a:ext cx="128588" cy="128588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485775" y="3666530"/>
            <a:ext cx="1090008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Cost Reduction:</a:t>
            </a:r>
            <a:endParaRPr lang="en-US" sz="1046" dirty="0"/>
          </a:p>
        </p:txBody>
      </p:sp>
      <p:sp>
        <p:nvSpPr>
          <p:cNvPr id="24" name="Text 15"/>
          <p:cNvSpPr/>
          <p:nvPr/>
        </p:nvSpPr>
        <p:spPr>
          <a:xfrm>
            <a:off x="1575783" y="3666530"/>
            <a:ext cx="3172551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$15K-80K annual savings through optimization</a:t>
            </a:r>
            <a:endParaRPr lang="en-US" sz="1046" dirty="0"/>
          </a:p>
        </p:txBody>
      </p:sp>
      <p:pic>
        <p:nvPicPr>
          <p:cNvPr id="2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750" y="3996928"/>
            <a:ext cx="128588" cy="128588"/>
          </a:xfrm>
          <a:prstGeom prst="rect">
            <a:avLst/>
          </a:prstGeom>
        </p:spPr>
      </p:pic>
      <p:sp>
        <p:nvSpPr>
          <p:cNvPr id="26" name="Text 16"/>
          <p:cNvSpPr/>
          <p:nvPr/>
        </p:nvSpPr>
        <p:spPr>
          <a:xfrm>
            <a:off x="485775" y="3952280"/>
            <a:ext cx="883844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Digital Gaps:</a:t>
            </a:r>
            <a:endParaRPr lang="en-US" sz="1046" dirty="0"/>
          </a:p>
        </p:txBody>
      </p:sp>
      <p:sp>
        <p:nvSpPr>
          <p:cNvPr id="27" name="Text 17"/>
          <p:cNvSpPr/>
          <p:nvPr/>
        </p:nvSpPr>
        <p:spPr>
          <a:xfrm>
            <a:off x="1369619" y="3952280"/>
            <a:ext cx="3428721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Thousands in lost leads from poor online presence</a:t>
            </a:r>
            <a:endParaRPr lang="en-US" sz="1046" dirty="0"/>
          </a:p>
        </p:txBody>
      </p:sp>
      <p:pic>
        <p:nvPicPr>
          <p:cNvPr id="2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750" y="4282678"/>
            <a:ext cx="160734" cy="128588"/>
          </a:xfrm>
          <a:prstGeom prst="rect">
            <a:avLst/>
          </a:prstGeom>
        </p:spPr>
      </p:pic>
      <p:sp>
        <p:nvSpPr>
          <p:cNvPr id="29" name="Text 18"/>
          <p:cNvSpPr/>
          <p:nvPr/>
        </p:nvSpPr>
        <p:spPr>
          <a:xfrm>
            <a:off x="517922" y="4238030"/>
            <a:ext cx="1347322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Operational Issues:</a:t>
            </a:r>
            <a:endParaRPr lang="en-US" sz="1046" dirty="0"/>
          </a:p>
        </p:txBody>
      </p:sp>
      <p:sp>
        <p:nvSpPr>
          <p:cNvPr id="30" name="Text 19"/>
          <p:cNvSpPr/>
          <p:nvPr/>
        </p:nvSpPr>
        <p:spPr>
          <a:xfrm>
            <a:off x="1865244" y="4238030"/>
            <a:ext cx="2513037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Inefficiencies draining profit margins</a:t>
            </a:r>
            <a:endParaRPr lang="en-US" sz="1046" dirty="0"/>
          </a:p>
        </p:txBody>
      </p:sp>
      <p:pic>
        <p:nvPicPr>
          <p:cNvPr id="3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5750" y="4568428"/>
            <a:ext cx="144661" cy="128588"/>
          </a:xfrm>
          <a:prstGeom prst="rect">
            <a:avLst/>
          </a:prstGeom>
        </p:spPr>
      </p:pic>
      <p:sp>
        <p:nvSpPr>
          <p:cNvPr id="32" name="Text 20"/>
          <p:cNvSpPr/>
          <p:nvPr/>
        </p:nvSpPr>
        <p:spPr>
          <a:xfrm>
            <a:off x="501848" y="4523780"/>
            <a:ext cx="1147158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Market Position:</a:t>
            </a:r>
            <a:endParaRPr lang="en-US" sz="1046" dirty="0"/>
          </a:p>
        </p:txBody>
      </p:sp>
      <p:sp>
        <p:nvSpPr>
          <p:cNvPr id="33" name="Text 21"/>
          <p:cNvSpPr/>
          <p:nvPr/>
        </p:nvSpPr>
        <p:spPr>
          <a:xfrm>
            <a:off x="1649006" y="4523780"/>
            <a:ext cx="3203274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Premium growth and positioning opportunities</a:t>
            </a:r>
            <a:endParaRPr lang="en-US" sz="1046" dirty="0"/>
          </a:p>
        </p:txBody>
      </p:sp>
      <p:sp>
        <p:nvSpPr>
          <p:cNvPr id="34" name="Text 22"/>
          <p:cNvSpPr/>
          <p:nvPr/>
        </p:nvSpPr>
        <p:spPr>
          <a:xfrm>
            <a:off x="285750" y="4880967"/>
            <a:ext cx="1097124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b="1" i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Industries Served:</a:t>
            </a:r>
            <a:endParaRPr lang="en-US" sz="942" dirty="0"/>
          </a:p>
        </p:txBody>
      </p:sp>
      <p:sp>
        <p:nvSpPr>
          <p:cNvPr id="35" name="Text 23"/>
          <p:cNvSpPr/>
          <p:nvPr/>
        </p:nvSpPr>
        <p:spPr>
          <a:xfrm>
            <a:off x="1382874" y="4880967"/>
            <a:ext cx="3296478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i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Industrial Supply · Beauty Schools · Fitness Professionals · </a:t>
            </a:r>
            <a:endParaRPr lang="en-US" sz="942" dirty="0"/>
          </a:p>
        </p:txBody>
      </p:sp>
      <p:sp>
        <p:nvSpPr>
          <p:cNvPr id="36" name="Text 24"/>
          <p:cNvSpPr/>
          <p:nvPr/>
        </p:nvSpPr>
        <p:spPr>
          <a:xfrm>
            <a:off x="285750" y="5073848"/>
            <a:ext cx="968285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i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General Business </a:t>
            </a:r>
            <a:endParaRPr lang="en-US" sz="942" dirty="0"/>
          </a:p>
        </p:txBody>
      </p:sp>
      <p:pic>
        <p:nvPicPr>
          <p:cNvPr id="3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29250" y="885825"/>
            <a:ext cx="3429000" cy="2143125"/>
          </a:xfrm>
          <a:prstGeom prst="rect">
            <a:avLst/>
          </a:prstGeom>
        </p:spPr>
      </p:pic>
      <p:pic>
        <p:nvPicPr>
          <p:cNvPr id="38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29250" y="3171825"/>
            <a:ext cx="3429000" cy="21431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14313" y="214313"/>
            <a:ext cx="8715375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025" b="1" dirty="0">
                <a:solidFill>
                  <a:srgbClr val="C543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Assessment Framework</a:t>
            </a:r>
            <a:endParaRPr lang="en-US" sz="2025" dirty="0"/>
          </a:p>
        </p:txBody>
      </p:sp>
      <p:sp>
        <p:nvSpPr>
          <p:cNvPr id="4" name="Text 1"/>
          <p:cNvSpPr/>
          <p:nvPr/>
        </p:nvSpPr>
        <p:spPr>
          <a:xfrm>
            <a:off x="214313" y="671513"/>
            <a:ext cx="8715375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4C4C4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Four Core Business Evaluation Areas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214313" y="1071563"/>
            <a:ext cx="428625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Total Assessment: 470 Points</a:t>
            </a:r>
            <a:endParaRPr lang="en-US" sz="1046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3" y="1434108"/>
            <a:ext cx="157163" cy="1571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42913" y="1414463"/>
            <a:ext cx="1014692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Digital Presence</a:t>
            </a:r>
            <a:endParaRPr lang="en-US" sz="942" dirty="0"/>
          </a:p>
        </p:txBody>
      </p:sp>
      <p:sp>
        <p:nvSpPr>
          <p:cNvPr id="8" name="Text 4"/>
          <p:cNvSpPr/>
          <p:nvPr/>
        </p:nvSpPr>
        <p:spPr>
          <a:xfrm>
            <a:off x="1493323" y="1425178"/>
            <a:ext cx="459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(120 Pts)</a:t>
            </a:r>
            <a:endParaRPr lang="en-US" sz="837" dirty="0"/>
          </a:p>
        </p:txBody>
      </p:sp>
      <p:sp>
        <p:nvSpPr>
          <p:cNvPr id="9" name="Text 5"/>
          <p:cNvSpPr/>
          <p:nvPr/>
        </p:nvSpPr>
        <p:spPr>
          <a:xfrm>
            <a:off x="442913" y="1664494"/>
            <a:ext cx="1860947" cy="171450"/>
          </a:xfrm>
          <a:prstGeom prst="rect">
            <a:avLst/>
          </a:prstGeom>
          <a:noFill/>
          <a:ln/>
        </p:spPr>
        <p:txBody>
          <a:bodyPr wrap="none" lIns="1021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Website performance</a:t>
            </a:r>
            <a:endParaRPr lang="en-US" sz="837" dirty="0"/>
          </a:p>
        </p:txBody>
      </p:sp>
      <p:sp>
        <p:nvSpPr>
          <p:cNvPr id="10" name="Text 6"/>
          <p:cNvSpPr/>
          <p:nvPr/>
        </p:nvSpPr>
        <p:spPr>
          <a:xfrm>
            <a:off x="442913" y="1857375"/>
            <a:ext cx="1860947" cy="171450"/>
          </a:xfrm>
          <a:prstGeom prst="rect">
            <a:avLst/>
          </a:prstGeom>
          <a:noFill/>
          <a:ln/>
        </p:spPr>
        <p:txBody>
          <a:bodyPr wrap="none" lIns="1021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SEO and rankings</a:t>
            </a:r>
            <a:endParaRPr lang="en-US" sz="837" dirty="0"/>
          </a:p>
        </p:txBody>
      </p:sp>
      <p:sp>
        <p:nvSpPr>
          <p:cNvPr id="11" name="Text 7"/>
          <p:cNvSpPr/>
          <p:nvPr/>
        </p:nvSpPr>
        <p:spPr>
          <a:xfrm>
            <a:off x="442913" y="2050256"/>
            <a:ext cx="1860947" cy="171450"/>
          </a:xfrm>
          <a:prstGeom prst="rect">
            <a:avLst/>
          </a:prstGeom>
          <a:noFill/>
          <a:ln/>
        </p:spPr>
        <p:txBody>
          <a:bodyPr wrap="none" lIns="1021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User experience</a:t>
            </a:r>
            <a:endParaRPr lang="en-US" sz="837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016" y="1434108"/>
            <a:ext cx="176808" cy="15716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659261" y="1414463"/>
            <a:ext cx="1087469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Revenue Streams</a:t>
            </a:r>
            <a:endParaRPr lang="en-US" sz="942" dirty="0"/>
          </a:p>
        </p:txBody>
      </p:sp>
      <p:sp>
        <p:nvSpPr>
          <p:cNvPr id="14" name="Text 9"/>
          <p:cNvSpPr/>
          <p:nvPr/>
        </p:nvSpPr>
        <p:spPr>
          <a:xfrm>
            <a:off x="3782448" y="1425178"/>
            <a:ext cx="459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(150 Pts)</a:t>
            </a:r>
            <a:endParaRPr lang="en-US" sz="837" dirty="0"/>
          </a:p>
        </p:txBody>
      </p:sp>
      <p:sp>
        <p:nvSpPr>
          <p:cNvPr id="15" name="Text 10"/>
          <p:cNvSpPr/>
          <p:nvPr/>
        </p:nvSpPr>
        <p:spPr>
          <a:xfrm>
            <a:off x="2639616" y="1664494"/>
            <a:ext cx="1860947" cy="171450"/>
          </a:xfrm>
          <a:prstGeom prst="rect">
            <a:avLst/>
          </a:prstGeom>
          <a:noFill/>
          <a:ln/>
        </p:spPr>
        <p:txBody>
          <a:bodyPr wrap="none" lIns="1021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Diversification strategies</a:t>
            </a:r>
            <a:endParaRPr lang="en-US" sz="837" dirty="0"/>
          </a:p>
        </p:txBody>
      </p:sp>
      <p:sp>
        <p:nvSpPr>
          <p:cNvPr id="16" name="Text 11"/>
          <p:cNvSpPr/>
          <p:nvPr/>
        </p:nvSpPr>
        <p:spPr>
          <a:xfrm>
            <a:off x="2639616" y="1857375"/>
            <a:ext cx="1860947" cy="171450"/>
          </a:xfrm>
          <a:prstGeom prst="rect">
            <a:avLst/>
          </a:prstGeom>
          <a:noFill/>
          <a:ln/>
        </p:spPr>
        <p:txBody>
          <a:bodyPr wrap="none" lIns="1021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Pricing optimization</a:t>
            </a:r>
            <a:endParaRPr lang="en-US" sz="837" dirty="0"/>
          </a:p>
        </p:txBody>
      </p:sp>
      <p:sp>
        <p:nvSpPr>
          <p:cNvPr id="17" name="Text 12"/>
          <p:cNvSpPr/>
          <p:nvPr/>
        </p:nvSpPr>
        <p:spPr>
          <a:xfrm>
            <a:off x="2639616" y="2050256"/>
            <a:ext cx="1860947" cy="171450"/>
          </a:xfrm>
          <a:prstGeom prst="rect">
            <a:avLst/>
          </a:prstGeom>
          <a:noFill/>
          <a:ln/>
        </p:spPr>
        <p:txBody>
          <a:bodyPr wrap="none" lIns="1021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Customer lifetime value</a:t>
            </a:r>
            <a:endParaRPr lang="en-US" sz="837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13" y="2466380"/>
            <a:ext cx="196453" cy="157163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482203" y="2350294"/>
            <a:ext cx="1339816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Operational Efficiency</a:t>
            </a:r>
            <a:endParaRPr lang="en-US" sz="942" dirty="0"/>
          </a:p>
        </p:txBody>
      </p:sp>
      <p:sp>
        <p:nvSpPr>
          <p:cNvPr id="20" name="Text 14"/>
          <p:cNvSpPr/>
          <p:nvPr/>
        </p:nvSpPr>
        <p:spPr>
          <a:xfrm>
            <a:off x="1857738" y="2371725"/>
            <a:ext cx="44612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(100 Pts)</a:t>
            </a:r>
            <a:endParaRPr lang="en-US" sz="837" dirty="0"/>
          </a:p>
        </p:txBody>
      </p:sp>
      <p:sp>
        <p:nvSpPr>
          <p:cNvPr id="21" name="Text 15"/>
          <p:cNvSpPr/>
          <p:nvPr/>
        </p:nvSpPr>
        <p:spPr>
          <a:xfrm>
            <a:off x="442913" y="2771775"/>
            <a:ext cx="1860947" cy="171450"/>
          </a:xfrm>
          <a:prstGeom prst="rect">
            <a:avLst/>
          </a:prstGeom>
          <a:noFill/>
          <a:ln/>
        </p:spPr>
        <p:txBody>
          <a:bodyPr wrap="none" lIns="1021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Supply chain optimization</a:t>
            </a:r>
            <a:endParaRPr lang="en-US" sz="837" dirty="0"/>
          </a:p>
        </p:txBody>
      </p:sp>
      <p:sp>
        <p:nvSpPr>
          <p:cNvPr id="22" name="Text 16"/>
          <p:cNvSpPr/>
          <p:nvPr/>
        </p:nvSpPr>
        <p:spPr>
          <a:xfrm>
            <a:off x="442913" y="2964656"/>
            <a:ext cx="1860947" cy="171450"/>
          </a:xfrm>
          <a:prstGeom prst="rect">
            <a:avLst/>
          </a:prstGeom>
          <a:noFill/>
          <a:ln/>
        </p:spPr>
        <p:txBody>
          <a:bodyPr wrap="none" lIns="1021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Process automation</a:t>
            </a:r>
            <a:endParaRPr lang="en-US" sz="837" dirty="0"/>
          </a:p>
        </p:txBody>
      </p:sp>
      <p:sp>
        <p:nvSpPr>
          <p:cNvPr id="23" name="Text 17"/>
          <p:cNvSpPr/>
          <p:nvPr/>
        </p:nvSpPr>
        <p:spPr>
          <a:xfrm>
            <a:off x="442913" y="3157538"/>
            <a:ext cx="1860947" cy="171450"/>
          </a:xfrm>
          <a:prstGeom prst="rect">
            <a:avLst/>
          </a:prstGeom>
          <a:noFill/>
          <a:ln/>
        </p:spPr>
        <p:txBody>
          <a:bodyPr wrap="none" lIns="1021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Resource management</a:t>
            </a:r>
            <a:endParaRPr lang="en-US" sz="837" dirty="0"/>
          </a:p>
        </p:txBody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1016" y="2391370"/>
            <a:ext cx="157163" cy="157163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2639616" y="2371725"/>
            <a:ext cx="996581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Market Position</a:t>
            </a:r>
            <a:endParaRPr lang="en-US" sz="942" dirty="0"/>
          </a:p>
        </p:txBody>
      </p:sp>
      <p:sp>
        <p:nvSpPr>
          <p:cNvPr id="26" name="Text 19"/>
          <p:cNvSpPr/>
          <p:nvPr/>
        </p:nvSpPr>
        <p:spPr>
          <a:xfrm>
            <a:off x="3671915" y="2382441"/>
            <a:ext cx="459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(100 Pts)</a:t>
            </a:r>
            <a:endParaRPr lang="en-US" sz="837" dirty="0"/>
          </a:p>
        </p:txBody>
      </p:sp>
      <p:sp>
        <p:nvSpPr>
          <p:cNvPr id="27" name="Text 20"/>
          <p:cNvSpPr/>
          <p:nvPr/>
        </p:nvSpPr>
        <p:spPr>
          <a:xfrm>
            <a:off x="2639616" y="2621756"/>
            <a:ext cx="1860947" cy="171450"/>
          </a:xfrm>
          <a:prstGeom prst="rect">
            <a:avLst/>
          </a:prstGeom>
          <a:noFill/>
          <a:ln/>
        </p:spPr>
        <p:txBody>
          <a:bodyPr wrap="none" lIns="1021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Brand recognition</a:t>
            </a:r>
            <a:endParaRPr lang="en-US" sz="837" dirty="0"/>
          </a:p>
        </p:txBody>
      </p:sp>
      <p:sp>
        <p:nvSpPr>
          <p:cNvPr id="28" name="Text 21"/>
          <p:cNvSpPr/>
          <p:nvPr/>
        </p:nvSpPr>
        <p:spPr>
          <a:xfrm>
            <a:off x="2639616" y="2814638"/>
            <a:ext cx="1860947" cy="171450"/>
          </a:xfrm>
          <a:prstGeom prst="rect">
            <a:avLst/>
          </a:prstGeom>
          <a:noFill/>
          <a:ln/>
        </p:spPr>
        <p:txBody>
          <a:bodyPr wrap="none" lIns="1021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Competitive advantage</a:t>
            </a:r>
            <a:endParaRPr lang="en-US" sz="837" dirty="0"/>
          </a:p>
        </p:txBody>
      </p:sp>
      <p:sp>
        <p:nvSpPr>
          <p:cNvPr id="29" name="Text 22"/>
          <p:cNvSpPr/>
          <p:nvPr/>
        </p:nvSpPr>
        <p:spPr>
          <a:xfrm>
            <a:off x="2639616" y="3007519"/>
            <a:ext cx="1860947" cy="171450"/>
          </a:xfrm>
          <a:prstGeom prst="rect">
            <a:avLst/>
          </a:prstGeom>
          <a:noFill/>
          <a:ln/>
        </p:spPr>
        <p:txBody>
          <a:bodyPr wrap="none" lIns="1021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Customer retention</a:t>
            </a:r>
            <a:endParaRPr lang="en-US" sz="837" dirty="0"/>
          </a:p>
        </p:txBody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3438" y="1071563"/>
            <a:ext cx="4286250" cy="1785938"/>
          </a:xfrm>
          <a:prstGeom prst="rect">
            <a:avLst/>
          </a:prstGeom>
        </p:spPr>
      </p:pic>
      <p:pic>
        <p:nvPicPr>
          <p:cNvPr id="3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438" y="3000375"/>
            <a:ext cx="4286250" cy="164306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025" b="1" dirty="0">
                <a:solidFill>
                  <a:srgbClr val="C543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Digital Presence Audit</a:t>
            </a:r>
            <a:endParaRPr lang="en-US" sz="2025" dirty="0"/>
          </a:p>
        </p:txBody>
      </p:sp>
      <p:sp>
        <p:nvSpPr>
          <p:cNvPr id="4" name="Text 1"/>
          <p:cNvSpPr/>
          <p:nvPr/>
        </p:nvSpPr>
        <p:spPr>
          <a:xfrm>
            <a:off x="285750" y="814388"/>
            <a:ext cx="8572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4C4C4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12-Point Evaluation of Online Performance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326952"/>
            <a:ext cx="196453" cy="1571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67928" y="1296591"/>
            <a:ext cx="1500634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Website Performance</a:t>
            </a:r>
            <a:endParaRPr lang="en-US" sz="1046" dirty="0"/>
          </a:p>
        </p:txBody>
      </p:sp>
      <p:sp>
        <p:nvSpPr>
          <p:cNvPr id="7" name="Text 3"/>
          <p:cNvSpPr/>
          <p:nvPr/>
        </p:nvSpPr>
        <p:spPr>
          <a:xfrm>
            <a:off x="285750" y="1593056"/>
            <a:ext cx="1975079" cy="342900"/>
          </a:xfrm>
          <a:prstGeom prst="rect">
            <a:avLst/>
          </a:prstGeom>
          <a:noFill/>
          <a:ln/>
        </p:spPr>
        <p:txBody>
          <a:bodyPr wrap="squar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Lead Generation: How many qualified leads monthly?</a:t>
            </a:r>
            <a:endParaRPr lang="en-US" sz="837" dirty="0"/>
          </a:p>
        </p:txBody>
      </p:sp>
      <p:sp>
        <p:nvSpPr>
          <p:cNvPr id="8" name="Text 4"/>
          <p:cNvSpPr/>
          <p:nvPr/>
        </p:nvSpPr>
        <p:spPr>
          <a:xfrm>
            <a:off x="2260829" y="1593056"/>
            <a:ext cx="1975079" cy="342900"/>
          </a:xfrm>
          <a:prstGeom prst="rect">
            <a:avLst/>
          </a:prstGeom>
          <a:noFill/>
          <a:ln/>
        </p:spPr>
        <p:txBody>
          <a:bodyPr wrap="squar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Conversion Rate: Percentage of visitors taking action</a:t>
            </a:r>
            <a:endParaRPr lang="en-US" sz="837" dirty="0"/>
          </a:p>
        </p:txBody>
      </p:sp>
      <p:sp>
        <p:nvSpPr>
          <p:cNvPr id="9" name="Text 5"/>
          <p:cNvSpPr/>
          <p:nvPr/>
        </p:nvSpPr>
        <p:spPr>
          <a:xfrm>
            <a:off x="285750" y="1971675"/>
            <a:ext cx="1975079" cy="342900"/>
          </a:xfrm>
          <a:prstGeom prst="rect">
            <a:avLst/>
          </a:prstGeom>
          <a:noFill/>
          <a:ln/>
        </p:spPr>
        <p:txBody>
          <a:bodyPr wrap="squar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Mobile Experience: Optimization for mobile devices</a:t>
            </a:r>
            <a:endParaRPr lang="en-US" sz="837" dirty="0"/>
          </a:p>
        </p:txBody>
      </p:sp>
      <p:sp>
        <p:nvSpPr>
          <p:cNvPr id="10" name="Text 6"/>
          <p:cNvSpPr/>
          <p:nvPr/>
        </p:nvSpPr>
        <p:spPr>
          <a:xfrm>
            <a:off x="2260829" y="1971675"/>
            <a:ext cx="1975079" cy="342900"/>
          </a:xfrm>
          <a:prstGeom prst="rect">
            <a:avLst/>
          </a:prstGeom>
          <a:noFill/>
          <a:ln/>
        </p:spPr>
        <p:txBody>
          <a:bodyPr wrap="squar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Page Speed: Loading time and technical performance</a:t>
            </a:r>
            <a:endParaRPr lang="en-US" sz="837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2534245"/>
            <a:ext cx="157163" cy="157163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528638" y="2503884"/>
            <a:ext cx="1240027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Search &amp; Visibility</a:t>
            </a:r>
            <a:endParaRPr lang="en-US" sz="1046" dirty="0"/>
          </a:p>
        </p:txBody>
      </p:sp>
      <p:sp>
        <p:nvSpPr>
          <p:cNvPr id="13" name="Text 8"/>
          <p:cNvSpPr/>
          <p:nvPr/>
        </p:nvSpPr>
        <p:spPr>
          <a:xfrm>
            <a:off x="285750" y="2800350"/>
            <a:ext cx="1975079" cy="342900"/>
          </a:xfrm>
          <a:prstGeom prst="rect">
            <a:avLst/>
          </a:prstGeom>
          <a:noFill/>
          <a:ln/>
        </p:spPr>
        <p:txBody>
          <a:bodyPr wrap="squar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SEO Rankings: Position for target keywords</a:t>
            </a:r>
            <a:endParaRPr lang="en-US" sz="837" dirty="0"/>
          </a:p>
        </p:txBody>
      </p:sp>
      <p:sp>
        <p:nvSpPr>
          <p:cNvPr id="14" name="Text 9"/>
          <p:cNvSpPr/>
          <p:nvPr/>
        </p:nvSpPr>
        <p:spPr>
          <a:xfrm>
            <a:off x="2260829" y="2800350"/>
            <a:ext cx="1975079" cy="342900"/>
          </a:xfrm>
          <a:prstGeom prst="rect">
            <a:avLst/>
          </a:prstGeom>
          <a:noFill/>
          <a:ln/>
        </p:spPr>
        <p:txBody>
          <a:bodyPr wrap="squar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Local SEO: Visibility in local search results</a:t>
            </a:r>
            <a:endParaRPr lang="en-US" sz="837" dirty="0"/>
          </a:p>
        </p:txBody>
      </p:sp>
      <p:sp>
        <p:nvSpPr>
          <p:cNvPr id="15" name="Text 10"/>
          <p:cNvSpPr/>
          <p:nvPr/>
        </p:nvSpPr>
        <p:spPr>
          <a:xfrm>
            <a:off x="285750" y="3178969"/>
            <a:ext cx="1975079" cy="342900"/>
          </a:xfrm>
          <a:prstGeom prst="rect">
            <a:avLst/>
          </a:prstGeom>
          <a:noFill/>
          <a:ln/>
        </p:spPr>
        <p:txBody>
          <a:bodyPr wrap="squar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Content Marketing: Frequency and quality of content</a:t>
            </a:r>
            <a:endParaRPr lang="en-US" sz="837" dirty="0"/>
          </a:p>
        </p:txBody>
      </p:sp>
      <p:sp>
        <p:nvSpPr>
          <p:cNvPr id="16" name="Text 11"/>
          <p:cNvSpPr/>
          <p:nvPr/>
        </p:nvSpPr>
        <p:spPr>
          <a:xfrm>
            <a:off x="2260829" y="3178969"/>
            <a:ext cx="1975079" cy="342900"/>
          </a:xfrm>
          <a:prstGeom prst="rect">
            <a:avLst/>
          </a:prstGeom>
          <a:noFill/>
          <a:ln/>
        </p:spPr>
        <p:txBody>
          <a:bodyPr wrap="squar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Online Reviews: Quantity and quality of reviews</a:t>
            </a:r>
            <a:endParaRPr lang="en-US" sz="837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3741539"/>
            <a:ext cx="157163" cy="157163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28638" y="3711178"/>
            <a:ext cx="122345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Digital Marketing</a:t>
            </a:r>
            <a:endParaRPr lang="en-US" sz="1046" dirty="0"/>
          </a:p>
        </p:txBody>
      </p:sp>
      <p:sp>
        <p:nvSpPr>
          <p:cNvPr id="19" name="Text 13"/>
          <p:cNvSpPr/>
          <p:nvPr/>
        </p:nvSpPr>
        <p:spPr>
          <a:xfrm>
            <a:off x="285750" y="4007644"/>
            <a:ext cx="1975079" cy="342900"/>
          </a:xfrm>
          <a:prstGeom prst="rect">
            <a:avLst/>
          </a:prstGeom>
          <a:noFill/>
          <a:ln/>
        </p:spPr>
        <p:txBody>
          <a:bodyPr wrap="squar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Social Media: Engagement and follower growth</a:t>
            </a:r>
            <a:endParaRPr lang="en-US" sz="837" dirty="0"/>
          </a:p>
        </p:txBody>
      </p:sp>
      <p:sp>
        <p:nvSpPr>
          <p:cNvPr id="20" name="Text 14"/>
          <p:cNvSpPr/>
          <p:nvPr/>
        </p:nvSpPr>
        <p:spPr>
          <a:xfrm>
            <a:off x="2260829" y="4007644"/>
            <a:ext cx="1975079" cy="342900"/>
          </a:xfrm>
          <a:prstGeom prst="rect">
            <a:avLst/>
          </a:prstGeom>
          <a:noFill/>
          <a:ln/>
        </p:spPr>
        <p:txBody>
          <a:bodyPr wrap="squar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Email Marketing: Automation and nurturing sequences</a:t>
            </a:r>
            <a:endParaRPr lang="en-US" sz="837" dirty="0"/>
          </a:p>
        </p:txBody>
      </p:sp>
      <p:sp>
        <p:nvSpPr>
          <p:cNvPr id="21" name="Text 15"/>
          <p:cNvSpPr/>
          <p:nvPr/>
        </p:nvSpPr>
        <p:spPr>
          <a:xfrm>
            <a:off x="285750" y="4386263"/>
            <a:ext cx="1975079" cy="342900"/>
          </a:xfrm>
          <a:prstGeom prst="rect">
            <a:avLst/>
          </a:prstGeom>
          <a:noFill/>
          <a:ln/>
        </p:spPr>
        <p:txBody>
          <a:bodyPr wrap="squar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Paid Advertising: ROI and campaign effectiveness</a:t>
            </a:r>
            <a:endParaRPr lang="en-US" sz="837" dirty="0"/>
          </a:p>
        </p:txBody>
      </p:sp>
      <p:sp>
        <p:nvSpPr>
          <p:cNvPr id="22" name="Text 16"/>
          <p:cNvSpPr/>
          <p:nvPr/>
        </p:nvSpPr>
        <p:spPr>
          <a:xfrm>
            <a:off x="2260829" y="4386263"/>
            <a:ext cx="1975079" cy="342900"/>
          </a:xfrm>
          <a:prstGeom prst="rect">
            <a:avLst/>
          </a:prstGeom>
          <a:noFill/>
          <a:ln/>
        </p:spPr>
        <p:txBody>
          <a:bodyPr wrap="squar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Analytics: Tracking and performance measurement</a:t>
            </a:r>
            <a:endParaRPr lang="en-US" sz="837" dirty="0"/>
          </a:p>
        </p:txBody>
      </p:sp>
      <p:sp>
        <p:nvSpPr>
          <p:cNvPr id="23" name="Text 17"/>
          <p:cNvSpPr/>
          <p:nvPr/>
        </p:nvSpPr>
        <p:spPr>
          <a:xfrm>
            <a:off x="400692" y="4916686"/>
            <a:ext cx="1417169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942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Typical Opportunities: </a:t>
            </a:r>
            <a:endParaRPr lang="en-US" sz="942" dirty="0"/>
          </a:p>
        </p:txBody>
      </p:sp>
      <p:sp>
        <p:nvSpPr>
          <p:cNvPr id="24" name="Text 18"/>
          <p:cNvSpPr/>
          <p:nvPr/>
        </p:nvSpPr>
        <p:spPr>
          <a:xfrm>
            <a:off x="1817861" y="4916686"/>
            <a:ext cx="1078483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942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$8K-75K annually</a:t>
            </a:r>
            <a:endParaRPr lang="en-US" sz="942" dirty="0"/>
          </a:p>
        </p:txBody>
      </p:sp>
      <p:sp>
        <p:nvSpPr>
          <p:cNvPr id="25" name="Text 19"/>
          <p:cNvSpPr/>
          <p:nvPr/>
        </p:nvSpPr>
        <p:spPr>
          <a:xfrm>
            <a:off x="2896344" y="4916686"/>
            <a:ext cx="1389264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942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per optimization area </a:t>
            </a:r>
            <a:endParaRPr lang="en-US" sz="942" dirty="0"/>
          </a:p>
        </p:txBody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450" y="1285875"/>
            <a:ext cx="4114800" cy="2000250"/>
          </a:xfrm>
          <a:prstGeom prst="rect">
            <a:avLst/>
          </a:prstGeom>
        </p:spPr>
      </p:pic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3450" y="3429000"/>
            <a:ext cx="4114800" cy="20002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21506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025" b="1" dirty="0">
                <a:solidFill>
                  <a:srgbClr val="C543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Revenue Stream Analysis</a:t>
            </a:r>
            <a:endParaRPr lang="en-US" sz="2025" dirty="0"/>
          </a:p>
        </p:txBody>
      </p:sp>
      <p:sp>
        <p:nvSpPr>
          <p:cNvPr id="4" name="Text 1"/>
          <p:cNvSpPr/>
          <p:nvPr/>
        </p:nvSpPr>
        <p:spPr>
          <a:xfrm>
            <a:off x="285750" y="814388"/>
            <a:ext cx="8572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4C4C4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15-Point Assessment of Revenue Performance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326952"/>
            <a:ext cx="157163" cy="1571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50069" y="1285875"/>
            <a:ext cx="1810689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238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Revenue Diversification</a:t>
            </a:r>
            <a:endParaRPr lang="en-US" sz="1238" dirty="0"/>
          </a:p>
        </p:txBody>
      </p:sp>
      <p:sp>
        <p:nvSpPr>
          <p:cNvPr id="7" name="Text 3"/>
          <p:cNvSpPr/>
          <p:nvPr/>
        </p:nvSpPr>
        <p:spPr>
          <a:xfrm>
            <a:off x="357188" y="1593056"/>
            <a:ext cx="1851654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Number of revenue streams</a:t>
            </a:r>
            <a:endParaRPr lang="en-US" sz="942" dirty="0"/>
          </a:p>
        </p:txBody>
      </p:sp>
      <p:sp>
        <p:nvSpPr>
          <p:cNvPr id="8" name="Text 4"/>
          <p:cNvSpPr/>
          <p:nvPr/>
        </p:nvSpPr>
        <p:spPr>
          <a:xfrm>
            <a:off x="2280279" y="1593056"/>
            <a:ext cx="1851654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Recurring vs. one-time mix</a:t>
            </a:r>
            <a:endParaRPr lang="en-US" sz="942" dirty="0"/>
          </a:p>
        </p:txBody>
      </p:sp>
      <p:sp>
        <p:nvSpPr>
          <p:cNvPr id="9" name="Text 5"/>
          <p:cNvSpPr/>
          <p:nvPr/>
        </p:nvSpPr>
        <p:spPr>
          <a:xfrm>
            <a:off x="357188" y="1843088"/>
            <a:ext cx="1851654" cy="385763"/>
          </a:xfrm>
          <a:prstGeom prst="rect">
            <a:avLst/>
          </a:prstGeom>
          <a:noFill/>
          <a:ln/>
        </p:spPr>
        <p:txBody>
          <a:bodyPr wrap="squar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Geographic market coverage</a:t>
            </a:r>
            <a:endParaRPr lang="en-US" sz="942" dirty="0"/>
          </a:p>
        </p:txBody>
      </p:sp>
      <p:sp>
        <p:nvSpPr>
          <p:cNvPr id="10" name="Text 6"/>
          <p:cNvSpPr/>
          <p:nvPr/>
        </p:nvSpPr>
        <p:spPr>
          <a:xfrm>
            <a:off x="2280279" y="1843088"/>
            <a:ext cx="1851654" cy="385763"/>
          </a:xfrm>
          <a:prstGeom prst="rect">
            <a:avLst/>
          </a:prstGeom>
          <a:noFill/>
          <a:ln/>
        </p:spPr>
        <p:txBody>
          <a:bodyPr wrap="squar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Partnership programs</a:t>
            </a:r>
            <a:endParaRPr lang="en-US" sz="942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2469952"/>
            <a:ext cx="157163" cy="157163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550069" y="2428875"/>
            <a:ext cx="1635751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238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Pricing &amp; Profitability</a:t>
            </a:r>
            <a:endParaRPr lang="en-US" sz="1238" dirty="0"/>
          </a:p>
        </p:txBody>
      </p:sp>
      <p:sp>
        <p:nvSpPr>
          <p:cNvPr id="13" name="Text 8"/>
          <p:cNvSpPr/>
          <p:nvPr/>
        </p:nvSpPr>
        <p:spPr>
          <a:xfrm>
            <a:off x="357188" y="2736056"/>
            <a:ext cx="1851654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Pricing vs. competitors</a:t>
            </a:r>
            <a:endParaRPr lang="en-US" sz="942" dirty="0"/>
          </a:p>
        </p:txBody>
      </p:sp>
      <p:sp>
        <p:nvSpPr>
          <p:cNvPr id="14" name="Text 9"/>
          <p:cNvSpPr/>
          <p:nvPr/>
        </p:nvSpPr>
        <p:spPr>
          <a:xfrm>
            <a:off x="2280279" y="2736056"/>
            <a:ext cx="1851654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Profit margin optimization</a:t>
            </a:r>
            <a:endParaRPr lang="en-US" sz="942" dirty="0"/>
          </a:p>
        </p:txBody>
      </p:sp>
      <p:sp>
        <p:nvSpPr>
          <p:cNvPr id="15" name="Text 10"/>
          <p:cNvSpPr/>
          <p:nvPr/>
        </p:nvSpPr>
        <p:spPr>
          <a:xfrm>
            <a:off x="357188" y="2986088"/>
            <a:ext cx="1851654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Customer lifetime value</a:t>
            </a:r>
            <a:endParaRPr lang="en-US" sz="942" dirty="0"/>
          </a:p>
        </p:txBody>
      </p:sp>
      <p:sp>
        <p:nvSpPr>
          <p:cNvPr id="16" name="Text 11"/>
          <p:cNvSpPr/>
          <p:nvPr/>
        </p:nvSpPr>
        <p:spPr>
          <a:xfrm>
            <a:off x="2280279" y="2986088"/>
            <a:ext cx="1851654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Upselling effectiveness</a:t>
            </a:r>
            <a:endParaRPr lang="en-US" sz="942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3420070"/>
            <a:ext cx="137517" cy="157163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30423" y="3378994"/>
            <a:ext cx="1382734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238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Market Expansion</a:t>
            </a:r>
            <a:endParaRPr lang="en-US" sz="1238" dirty="0"/>
          </a:p>
        </p:txBody>
      </p:sp>
      <p:sp>
        <p:nvSpPr>
          <p:cNvPr id="19" name="Text 13"/>
          <p:cNvSpPr/>
          <p:nvPr/>
        </p:nvSpPr>
        <p:spPr>
          <a:xfrm>
            <a:off x="357188" y="3686175"/>
            <a:ext cx="1851654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Amazon/E-commerce</a:t>
            </a:r>
            <a:endParaRPr lang="en-US" sz="942" dirty="0"/>
          </a:p>
        </p:txBody>
      </p:sp>
      <p:sp>
        <p:nvSpPr>
          <p:cNvPr id="20" name="Text 14"/>
          <p:cNvSpPr/>
          <p:nvPr/>
        </p:nvSpPr>
        <p:spPr>
          <a:xfrm>
            <a:off x="2280279" y="3686175"/>
            <a:ext cx="1851654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New service development</a:t>
            </a:r>
            <a:endParaRPr lang="en-US" sz="942" dirty="0"/>
          </a:p>
        </p:txBody>
      </p:sp>
      <p:sp>
        <p:nvSpPr>
          <p:cNvPr id="21" name="Text 15"/>
          <p:cNvSpPr/>
          <p:nvPr/>
        </p:nvSpPr>
        <p:spPr>
          <a:xfrm>
            <a:off x="357188" y="3936206"/>
            <a:ext cx="1851654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Market share analysis</a:t>
            </a:r>
            <a:endParaRPr lang="en-US" sz="942" dirty="0"/>
          </a:p>
        </p:txBody>
      </p:sp>
      <p:sp>
        <p:nvSpPr>
          <p:cNvPr id="22" name="Text 16"/>
          <p:cNvSpPr/>
          <p:nvPr/>
        </p:nvSpPr>
        <p:spPr>
          <a:xfrm>
            <a:off x="2280279" y="3936206"/>
            <a:ext cx="1851654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Innovation pipeline</a:t>
            </a:r>
            <a:endParaRPr lang="en-US" sz="942" dirty="0"/>
          </a:p>
        </p:txBody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285875"/>
            <a:ext cx="4286250" cy="2000250"/>
          </a:xfrm>
          <a:prstGeom prst="rect">
            <a:avLst/>
          </a:prstGeom>
        </p:spPr>
      </p:pic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3429000"/>
            <a:ext cx="4286250" cy="2000250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4572000" y="5500688"/>
            <a:ext cx="42862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Typical Opportunities: $15K-200K annually per optimization area </a:t>
            </a:r>
            <a:endParaRPr lang="en-US" sz="10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400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025" b="1" dirty="0">
                <a:solidFill>
                  <a:srgbClr val="C543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Operational Efficiency Review</a:t>
            </a:r>
            <a:endParaRPr lang="en-US" sz="2025" dirty="0"/>
          </a:p>
        </p:txBody>
      </p:sp>
      <p:sp>
        <p:nvSpPr>
          <p:cNvPr id="4" name="Text 1"/>
          <p:cNvSpPr/>
          <p:nvPr/>
        </p:nvSpPr>
        <p:spPr>
          <a:xfrm>
            <a:off x="285750" y="814388"/>
            <a:ext cx="8572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4C4C4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10-Point Process and Cost Evaluation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326952"/>
            <a:ext cx="196453" cy="1571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67928" y="1285875"/>
            <a:ext cx="1822772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238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Supply Chain &amp; Vendors</a:t>
            </a:r>
            <a:endParaRPr lang="en-US" sz="1238" dirty="0"/>
          </a:p>
        </p:txBody>
      </p:sp>
      <p:sp>
        <p:nvSpPr>
          <p:cNvPr id="7" name="Text 3"/>
          <p:cNvSpPr/>
          <p:nvPr/>
        </p:nvSpPr>
        <p:spPr>
          <a:xfrm>
            <a:off x="535781" y="1593056"/>
            <a:ext cx="3607594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Vendor relationship optimization</a:t>
            </a:r>
            <a:endParaRPr lang="en-US" sz="942" dirty="0"/>
          </a:p>
        </p:txBody>
      </p:sp>
      <p:sp>
        <p:nvSpPr>
          <p:cNvPr id="8" name="Text 4"/>
          <p:cNvSpPr/>
          <p:nvPr/>
        </p:nvSpPr>
        <p:spPr>
          <a:xfrm>
            <a:off x="535781" y="1821656"/>
            <a:ext cx="3607594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Supply chain cost reduction</a:t>
            </a:r>
            <a:endParaRPr lang="en-US" sz="942" dirty="0"/>
          </a:p>
        </p:txBody>
      </p:sp>
      <p:sp>
        <p:nvSpPr>
          <p:cNvPr id="9" name="Text 5"/>
          <p:cNvSpPr/>
          <p:nvPr/>
        </p:nvSpPr>
        <p:spPr>
          <a:xfrm>
            <a:off x="535781" y="2050256"/>
            <a:ext cx="3607594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Inventory management efficiency</a:t>
            </a:r>
            <a:endParaRPr lang="en-US" sz="942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2427089"/>
            <a:ext cx="196453" cy="15716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67928" y="2386013"/>
            <a:ext cx="1988279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238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Technology &amp; Automation</a:t>
            </a:r>
            <a:endParaRPr lang="en-US" sz="1238" dirty="0"/>
          </a:p>
        </p:txBody>
      </p:sp>
      <p:sp>
        <p:nvSpPr>
          <p:cNvPr id="12" name="Text 7"/>
          <p:cNvSpPr/>
          <p:nvPr/>
        </p:nvSpPr>
        <p:spPr>
          <a:xfrm>
            <a:off x="535781" y="2693194"/>
            <a:ext cx="3607594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Process automation level</a:t>
            </a:r>
            <a:endParaRPr lang="en-US" sz="942" dirty="0"/>
          </a:p>
        </p:txBody>
      </p:sp>
      <p:sp>
        <p:nvSpPr>
          <p:cNvPr id="13" name="Text 8"/>
          <p:cNvSpPr/>
          <p:nvPr/>
        </p:nvSpPr>
        <p:spPr>
          <a:xfrm>
            <a:off x="535781" y="2921794"/>
            <a:ext cx="3607594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Technology infrastructure modernization</a:t>
            </a:r>
            <a:endParaRPr lang="en-US" sz="942" dirty="0"/>
          </a:p>
        </p:txBody>
      </p:sp>
      <p:sp>
        <p:nvSpPr>
          <p:cNvPr id="14" name="Text 9"/>
          <p:cNvSpPr/>
          <p:nvPr/>
        </p:nvSpPr>
        <p:spPr>
          <a:xfrm>
            <a:off x="535781" y="3150394"/>
            <a:ext cx="3607594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Integration and workflow optimization</a:t>
            </a:r>
            <a:endParaRPr lang="en-US" sz="942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3527227"/>
            <a:ext cx="196453" cy="157163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567928" y="3486150"/>
            <a:ext cx="1772962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238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Resource Management</a:t>
            </a:r>
            <a:endParaRPr lang="en-US" sz="1238" dirty="0"/>
          </a:p>
        </p:txBody>
      </p:sp>
      <p:sp>
        <p:nvSpPr>
          <p:cNvPr id="17" name="Text 11"/>
          <p:cNvSpPr/>
          <p:nvPr/>
        </p:nvSpPr>
        <p:spPr>
          <a:xfrm>
            <a:off x="535781" y="3793331"/>
            <a:ext cx="3607594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Employee productivity optimization</a:t>
            </a:r>
            <a:endParaRPr lang="en-US" sz="942" dirty="0"/>
          </a:p>
        </p:txBody>
      </p:sp>
      <p:sp>
        <p:nvSpPr>
          <p:cNvPr id="18" name="Text 12"/>
          <p:cNvSpPr/>
          <p:nvPr/>
        </p:nvSpPr>
        <p:spPr>
          <a:xfrm>
            <a:off x="535781" y="4021931"/>
            <a:ext cx="3607594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Quality control systems</a:t>
            </a:r>
            <a:endParaRPr lang="en-US" sz="942" dirty="0"/>
          </a:p>
        </p:txBody>
      </p:sp>
      <p:sp>
        <p:nvSpPr>
          <p:cNvPr id="19" name="Text 13"/>
          <p:cNvSpPr/>
          <p:nvPr/>
        </p:nvSpPr>
        <p:spPr>
          <a:xfrm>
            <a:off x="535781" y="4250531"/>
            <a:ext cx="3607594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Financial management efficiency</a:t>
            </a:r>
            <a:endParaRPr lang="en-US" sz="942" dirty="0"/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4627364"/>
            <a:ext cx="157163" cy="157163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528638" y="4586288"/>
            <a:ext cx="1608097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238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Performance Metrics</a:t>
            </a:r>
            <a:endParaRPr lang="en-US" sz="1238" dirty="0"/>
          </a:p>
        </p:txBody>
      </p:sp>
      <p:sp>
        <p:nvSpPr>
          <p:cNvPr id="22" name="Text 15"/>
          <p:cNvSpPr/>
          <p:nvPr/>
        </p:nvSpPr>
        <p:spPr>
          <a:xfrm>
            <a:off x="535781" y="4893469"/>
            <a:ext cx="3607594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Cost per unit/service delivery</a:t>
            </a:r>
            <a:endParaRPr lang="en-US" sz="942" dirty="0"/>
          </a:p>
        </p:txBody>
      </p:sp>
      <p:sp>
        <p:nvSpPr>
          <p:cNvPr id="23" name="Text 16"/>
          <p:cNvSpPr/>
          <p:nvPr/>
        </p:nvSpPr>
        <p:spPr>
          <a:xfrm>
            <a:off x="535781" y="5122069"/>
            <a:ext cx="3607594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Resource utilization rates</a:t>
            </a:r>
            <a:endParaRPr lang="en-US" sz="942" dirty="0"/>
          </a:p>
        </p:txBody>
      </p:sp>
      <p:sp>
        <p:nvSpPr>
          <p:cNvPr id="24" name="Text 17"/>
          <p:cNvSpPr/>
          <p:nvPr/>
        </p:nvSpPr>
        <p:spPr>
          <a:xfrm>
            <a:off x="535781" y="5350669"/>
            <a:ext cx="3607594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Time-to-delivery optimization</a:t>
            </a:r>
            <a:endParaRPr lang="en-US" sz="942" dirty="0"/>
          </a:p>
        </p:txBody>
      </p:sp>
      <p:sp>
        <p:nvSpPr>
          <p:cNvPr id="25" name="Text 18"/>
          <p:cNvSpPr/>
          <p:nvPr/>
        </p:nvSpPr>
        <p:spPr>
          <a:xfrm>
            <a:off x="285750" y="5686425"/>
            <a:ext cx="385762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Typical Opportunities: $8K-80K annually per optimization area </a:t>
            </a:r>
            <a:endParaRPr lang="en-US" sz="1046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1285875"/>
            <a:ext cx="4286250" cy="2143125"/>
          </a:xfrm>
          <a:prstGeom prst="rect">
            <a:avLst/>
          </a:prstGeom>
        </p:spPr>
      </p:pic>
      <p:pic>
        <p:nvPicPr>
          <p:cNvPr id="2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571875"/>
            <a:ext cx="4286250" cy="21431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14313" y="214313"/>
            <a:ext cx="8715375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025" b="1" dirty="0">
                <a:solidFill>
                  <a:srgbClr val="C543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Market Position Assessment</a:t>
            </a:r>
            <a:endParaRPr lang="en-US" sz="2025" dirty="0"/>
          </a:p>
        </p:txBody>
      </p:sp>
      <p:sp>
        <p:nvSpPr>
          <p:cNvPr id="4" name="Text 1"/>
          <p:cNvSpPr/>
          <p:nvPr/>
        </p:nvSpPr>
        <p:spPr>
          <a:xfrm>
            <a:off x="214313" y="671513"/>
            <a:ext cx="8715375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4C4C4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10-Point Competitive and Brand Analysis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3" y="1107281"/>
            <a:ext cx="107156" cy="14287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92906" y="1082278"/>
            <a:ext cx="129207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Brand &amp; Recognition</a:t>
            </a:r>
            <a:endParaRPr lang="en-US" sz="942" dirty="0"/>
          </a:p>
        </p:txBody>
      </p:sp>
      <p:sp>
        <p:nvSpPr>
          <p:cNvPr id="7" name="Text 3"/>
          <p:cNvSpPr/>
          <p:nvPr/>
        </p:nvSpPr>
        <p:spPr>
          <a:xfrm>
            <a:off x="428625" y="1321594"/>
            <a:ext cx="1875234" cy="342900"/>
          </a:xfrm>
          <a:prstGeom prst="rect">
            <a:avLst/>
          </a:prstGeom>
          <a:noFill/>
          <a:ln/>
        </p:spPr>
        <p:txBody>
          <a:bodyPr wrap="square" lIns="1021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Brand awareness in target market</a:t>
            </a:r>
            <a:endParaRPr lang="en-US" sz="837" dirty="0"/>
          </a:p>
        </p:txBody>
      </p:sp>
      <p:sp>
        <p:nvSpPr>
          <p:cNvPr id="8" name="Text 4"/>
          <p:cNvSpPr/>
          <p:nvPr/>
        </p:nvSpPr>
        <p:spPr>
          <a:xfrm>
            <a:off x="428625" y="1685925"/>
            <a:ext cx="1875234" cy="171450"/>
          </a:xfrm>
          <a:prstGeom prst="rect">
            <a:avLst/>
          </a:prstGeom>
          <a:noFill/>
          <a:ln/>
        </p:spPr>
        <p:txBody>
          <a:bodyPr wrap="none" lIns="1021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Online reputation and reviews</a:t>
            </a:r>
            <a:endParaRPr lang="en-US" sz="837" dirty="0"/>
          </a:p>
        </p:txBody>
      </p:sp>
      <p:sp>
        <p:nvSpPr>
          <p:cNvPr id="9" name="Text 5"/>
          <p:cNvSpPr/>
          <p:nvPr/>
        </p:nvSpPr>
        <p:spPr>
          <a:xfrm>
            <a:off x="428625" y="1878806"/>
            <a:ext cx="1875234" cy="171450"/>
          </a:xfrm>
          <a:prstGeom prst="rect">
            <a:avLst/>
          </a:prstGeom>
          <a:noFill/>
          <a:ln/>
        </p:spPr>
        <p:txBody>
          <a:bodyPr wrap="none" lIns="1021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Thought leadership positioning</a:t>
            </a:r>
            <a:endParaRPr lang="en-US" sz="837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016" y="1107281"/>
            <a:ext cx="160734" cy="14287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2643188" y="1082278"/>
            <a:ext cx="1310962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Competitive Analysis</a:t>
            </a:r>
            <a:endParaRPr lang="en-US" sz="942" dirty="0"/>
          </a:p>
        </p:txBody>
      </p:sp>
      <p:sp>
        <p:nvSpPr>
          <p:cNvPr id="12" name="Text 7"/>
          <p:cNvSpPr/>
          <p:nvPr/>
        </p:nvSpPr>
        <p:spPr>
          <a:xfrm>
            <a:off x="2625328" y="1321594"/>
            <a:ext cx="1875234" cy="171450"/>
          </a:xfrm>
          <a:prstGeom prst="rect">
            <a:avLst/>
          </a:prstGeom>
          <a:noFill/>
          <a:ln/>
        </p:spPr>
        <p:txBody>
          <a:bodyPr wrap="none" lIns="1021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Market share and positioning</a:t>
            </a:r>
            <a:endParaRPr lang="en-US" sz="837" dirty="0"/>
          </a:p>
        </p:txBody>
      </p:sp>
      <p:sp>
        <p:nvSpPr>
          <p:cNvPr id="13" name="Text 8"/>
          <p:cNvSpPr/>
          <p:nvPr/>
        </p:nvSpPr>
        <p:spPr>
          <a:xfrm>
            <a:off x="2625328" y="1514475"/>
            <a:ext cx="1875234" cy="171450"/>
          </a:xfrm>
          <a:prstGeom prst="rect">
            <a:avLst/>
          </a:prstGeom>
          <a:noFill/>
          <a:ln/>
        </p:spPr>
        <p:txBody>
          <a:bodyPr wrap="none" lIns="1021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Competitive advantages</a:t>
            </a:r>
            <a:endParaRPr lang="en-US" sz="837" dirty="0"/>
          </a:p>
        </p:txBody>
      </p:sp>
      <p:sp>
        <p:nvSpPr>
          <p:cNvPr id="14" name="Text 9"/>
          <p:cNvSpPr/>
          <p:nvPr/>
        </p:nvSpPr>
        <p:spPr>
          <a:xfrm>
            <a:off x="2625328" y="1707356"/>
            <a:ext cx="1875234" cy="171450"/>
          </a:xfrm>
          <a:prstGeom prst="rect">
            <a:avLst/>
          </a:prstGeom>
          <a:noFill/>
          <a:ln/>
        </p:spPr>
        <p:txBody>
          <a:bodyPr wrap="none" lIns="1021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Differentiation strategies</a:t>
            </a:r>
            <a:endParaRPr lang="en-US" sz="837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13" y="2214563"/>
            <a:ext cx="178594" cy="142875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464344" y="2189559"/>
            <a:ext cx="149382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Customer Relationships</a:t>
            </a:r>
            <a:endParaRPr lang="en-US" sz="942" dirty="0"/>
          </a:p>
        </p:txBody>
      </p:sp>
      <p:sp>
        <p:nvSpPr>
          <p:cNvPr id="17" name="Text 11"/>
          <p:cNvSpPr/>
          <p:nvPr/>
        </p:nvSpPr>
        <p:spPr>
          <a:xfrm>
            <a:off x="428625" y="2428875"/>
            <a:ext cx="1875234" cy="171450"/>
          </a:xfrm>
          <a:prstGeom prst="rect">
            <a:avLst/>
          </a:prstGeom>
          <a:noFill/>
          <a:ln/>
        </p:spPr>
        <p:txBody>
          <a:bodyPr wrap="none" lIns="1021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Customer satisfaction scores</a:t>
            </a:r>
            <a:endParaRPr lang="en-US" sz="837" dirty="0"/>
          </a:p>
        </p:txBody>
      </p:sp>
      <p:sp>
        <p:nvSpPr>
          <p:cNvPr id="18" name="Text 12"/>
          <p:cNvSpPr/>
          <p:nvPr/>
        </p:nvSpPr>
        <p:spPr>
          <a:xfrm>
            <a:off x="428625" y="2621756"/>
            <a:ext cx="1875234" cy="171450"/>
          </a:xfrm>
          <a:prstGeom prst="rect">
            <a:avLst/>
          </a:prstGeom>
          <a:noFill/>
          <a:ln/>
        </p:spPr>
        <p:txBody>
          <a:bodyPr wrap="none" lIns="1021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Retention and loyalty rates</a:t>
            </a:r>
            <a:endParaRPr lang="en-US" sz="837" dirty="0"/>
          </a:p>
        </p:txBody>
      </p:sp>
      <p:sp>
        <p:nvSpPr>
          <p:cNvPr id="19" name="Text 13"/>
          <p:cNvSpPr/>
          <p:nvPr/>
        </p:nvSpPr>
        <p:spPr>
          <a:xfrm>
            <a:off x="428625" y="2814638"/>
            <a:ext cx="1875234" cy="171450"/>
          </a:xfrm>
          <a:prstGeom prst="rect">
            <a:avLst/>
          </a:prstGeom>
          <a:noFill/>
          <a:ln/>
        </p:spPr>
        <p:txBody>
          <a:bodyPr wrap="none" lIns="1021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Referral generation</a:t>
            </a:r>
            <a:endParaRPr lang="en-US" sz="837" dirty="0"/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1016" y="2214563"/>
            <a:ext cx="142875" cy="142875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2625328" y="2189559"/>
            <a:ext cx="130362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Strategic Positioning</a:t>
            </a:r>
            <a:endParaRPr lang="en-US" sz="942" dirty="0"/>
          </a:p>
        </p:txBody>
      </p:sp>
      <p:sp>
        <p:nvSpPr>
          <p:cNvPr id="22" name="Text 15"/>
          <p:cNvSpPr/>
          <p:nvPr/>
        </p:nvSpPr>
        <p:spPr>
          <a:xfrm>
            <a:off x="2625328" y="2428875"/>
            <a:ext cx="1875234" cy="171450"/>
          </a:xfrm>
          <a:prstGeom prst="rect">
            <a:avLst/>
          </a:prstGeom>
          <a:noFill/>
          <a:ln/>
        </p:spPr>
        <p:txBody>
          <a:bodyPr wrap="none" lIns="1021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Market trend adaptation</a:t>
            </a:r>
            <a:endParaRPr lang="en-US" sz="837" dirty="0"/>
          </a:p>
        </p:txBody>
      </p:sp>
      <p:sp>
        <p:nvSpPr>
          <p:cNvPr id="23" name="Text 16"/>
          <p:cNvSpPr/>
          <p:nvPr/>
        </p:nvSpPr>
        <p:spPr>
          <a:xfrm>
            <a:off x="2625328" y="2621756"/>
            <a:ext cx="1875234" cy="171450"/>
          </a:xfrm>
          <a:prstGeom prst="rect">
            <a:avLst/>
          </a:prstGeom>
          <a:noFill/>
          <a:ln/>
        </p:spPr>
        <p:txBody>
          <a:bodyPr wrap="none" lIns="1021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Future market position</a:t>
            </a:r>
            <a:endParaRPr lang="en-US" sz="837" dirty="0"/>
          </a:p>
        </p:txBody>
      </p:sp>
      <p:sp>
        <p:nvSpPr>
          <p:cNvPr id="24" name="Text 17"/>
          <p:cNvSpPr/>
          <p:nvPr/>
        </p:nvSpPr>
        <p:spPr>
          <a:xfrm>
            <a:off x="2625328" y="2814638"/>
            <a:ext cx="1875234" cy="171450"/>
          </a:xfrm>
          <a:prstGeom prst="rect">
            <a:avLst/>
          </a:prstGeom>
          <a:noFill/>
          <a:ln/>
        </p:spPr>
        <p:txBody>
          <a:bodyPr wrap="none" lIns="1021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Innovation and leadership</a:t>
            </a:r>
            <a:endParaRPr lang="en-US" sz="837" dirty="0"/>
          </a:p>
        </p:txBody>
      </p:sp>
      <p:sp>
        <p:nvSpPr>
          <p:cNvPr id="25" name="Text 18"/>
          <p:cNvSpPr/>
          <p:nvPr/>
        </p:nvSpPr>
        <p:spPr>
          <a:xfrm>
            <a:off x="214313" y="3114675"/>
            <a:ext cx="428625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942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Typical Opportunities: $12K-150K annually per optimization area </a:t>
            </a:r>
            <a:endParaRPr lang="en-US" sz="942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3438" y="1071563"/>
            <a:ext cx="4286250" cy="1785938"/>
          </a:xfrm>
          <a:prstGeom prst="rect">
            <a:avLst/>
          </a:prstGeom>
        </p:spPr>
      </p:pic>
      <p:pic>
        <p:nvPicPr>
          <p:cNvPr id="2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438" y="3000375"/>
            <a:ext cx="4286250" cy="164306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6865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025" b="1" dirty="0">
                <a:solidFill>
                  <a:srgbClr val="C543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Case Study: $1M Amazon Success</a:t>
            </a:r>
            <a:endParaRPr lang="en-US" sz="2025" dirty="0"/>
          </a:p>
        </p:txBody>
      </p:sp>
      <p:sp>
        <p:nvSpPr>
          <p:cNvPr id="4" name="Text 1"/>
          <p:cNvSpPr/>
          <p:nvPr/>
        </p:nvSpPr>
        <p:spPr>
          <a:xfrm>
            <a:off x="285750" y="814388"/>
            <a:ext cx="8572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4C4C4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Real Client Results from Assessment Implementation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285750" y="1285875"/>
            <a:ext cx="3857625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238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Client Profile</a:t>
            </a:r>
            <a:endParaRPr lang="en-US" sz="1238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682353"/>
            <a:ext cx="144661" cy="12858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01848" y="1628775"/>
            <a:ext cx="160209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Industrial supply company</a:t>
            </a:r>
            <a:endParaRPr lang="en-US" sz="942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1953816"/>
            <a:ext cx="80367" cy="12858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37555" y="1900238"/>
            <a:ext cx="130981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$15M annual revenue</a:t>
            </a:r>
            <a:endParaRPr lang="en-US" sz="942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225278"/>
            <a:ext cx="160734" cy="12858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17922" y="2171700"/>
            <a:ext cx="166703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Traditional B2B sales model</a:t>
            </a:r>
            <a:endParaRPr lang="en-US" sz="942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2496741"/>
            <a:ext cx="128588" cy="128588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485775" y="2443163"/>
            <a:ext cx="144443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Limited online presence</a:t>
            </a:r>
            <a:endParaRPr lang="en-US" sz="942" dirty="0"/>
          </a:p>
        </p:txBody>
      </p:sp>
      <p:sp>
        <p:nvSpPr>
          <p:cNvPr id="14" name="Text 7"/>
          <p:cNvSpPr/>
          <p:nvPr/>
        </p:nvSpPr>
        <p:spPr>
          <a:xfrm>
            <a:off x="285750" y="2836069"/>
            <a:ext cx="3857625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238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Assessment Findings</a:t>
            </a:r>
            <a:endParaRPr lang="en-US" sz="1238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50" y="3232547"/>
            <a:ext cx="160734" cy="128588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517922" y="3187898"/>
            <a:ext cx="1426685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Digital Presence Score:</a:t>
            </a:r>
            <a:endParaRPr lang="en-US" sz="942" dirty="0"/>
          </a:p>
        </p:txBody>
      </p:sp>
      <p:sp>
        <p:nvSpPr>
          <p:cNvPr id="17" name="Text 9"/>
          <p:cNvSpPr/>
          <p:nvPr/>
        </p:nvSpPr>
        <p:spPr>
          <a:xfrm>
            <a:off x="1944607" y="3187898"/>
            <a:ext cx="813578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45/120 (38%)</a:t>
            </a:r>
            <a:endParaRPr lang="en-US" sz="942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750" y="3504009"/>
            <a:ext cx="128588" cy="128588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485775" y="3459361"/>
            <a:ext cx="1805499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Revenue Optimization Score:</a:t>
            </a:r>
            <a:endParaRPr lang="en-US" sz="942" dirty="0"/>
          </a:p>
        </p:txBody>
      </p:sp>
      <p:sp>
        <p:nvSpPr>
          <p:cNvPr id="20" name="Text 11"/>
          <p:cNvSpPr/>
          <p:nvPr/>
        </p:nvSpPr>
        <p:spPr>
          <a:xfrm>
            <a:off x="2291274" y="3459361"/>
            <a:ext cx="813578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52/150 (35%)</a:t>
            </a:r>
            <a:endParaRPr lang="en-US" sz="942" dirty="0"/>
          </a:p>
        </p:txBody>
      </p:sp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750" y="3775472"/>
            <a:ext cx="128588" cy="128588"/>
          </a:xfrm>
          <a:prstGeom prst="rect">
            <a:avLst/>
          </a:prstGeom>
        </p:spPr>
      </p:pic>
      <p:sp>
        <p:nvSpPr>
          <p:cNvPr id="22" name="Text 12"/>
          <p:cNvSpPr/>
          <p:nvPr/>
        </p:nvSpPr>
        <p:spPr>
          <a:xfrm>
            <a:off x="485775" y="3730823"/>
            <a:ext cx="54446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Key Gap:</a:t>
            </a:r>
            <a:endParaRPr lang="en-US" sz="942" dirty="0"/>
          </a:p>
        </p:txBody>
      </p:sp>
      <p:sp>
        <p:nvSpPr>
          <p:cNvPr id="23" name="Text 13"/>
          <p:cNvSpPr/>
          <p:nvPr/>
        </p:nvSpPr>
        <p:spPr>
          <a:xfrm>
            <a:off x="1030235" y="3730823"/>
            <a:ext cx="2103193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No Amazon marketplace presence</a:t>
            </a:r>
            <a:endParaRPr lang="en-US" sz="942" dirty="0"/>
          </a:p>
        </p:txBody>
      </p:sp>
      <p:pic>
        <p:nvPicPr>
          <p:cNvPr id="2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750" y="4046934"/>
            <a:ext cx="96441" cy="128588"/>
          </a:xfrm>
          <a:prstGeom prst="rect">
            <a:avLst/>
          </a:prstGeom>
        </p:spPr>
      </p:pic>
      <p:sp>
        <p:nvSpPr>
          <p:cNvPr id="25" name="Text 14"/>
          <p:cNvSpPr/>
          <p:nvPr/>
        </p:nvSpPr>
        <p:spPr>
          <a:xfrm>
            <a:off x="453628" y="4002286"/>
            <a:ext cx="145833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Opportunity Identified:</a:t>
            </a:r>
            <a:endParaRPr lang="en-US" sz="942" dirty="0"/>
          </a:p>
        </p:txBody>
      </p:sp>
      <p:sp>
        <p:nvSpPr>
          <p:cNvPr id="26" name="Text 15"/>
          <p:cNvSpPr/>
          <p:nvPr/>
        </p:nvSpPr>
        <p:spPr>
          <a:xfrm>
            <a:off x="1911958" y="4002286"/>
            <a:ext cx="2029383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$150K+ annual Amazon potential</a:t>
            </a:r>
            <a:endParaRPr lang="en-US" sz="942" dirty="0"/>
          </a:p>
        </p:txBody>
      </p:sp>
      <p:sp>
        <p:nvSpPr>
          <p:cNvPr id="27" name="Text 16"/>
          <p:cNvSpPr/>
          <p:nvPr/>
        </p:nvSpPr>
        <p:spPr>
          <a:xfrm>
            <a:off x="285750" y="4386263"/>
            <a:ext cx="3857625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238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Implementation Strategy</a:t>
            </a:r>
            <a:endParaRPr lang="en-US" sz="1238" dirty="0"/>
          </a:p>
        </p:txBody>
      </p:sp>
      <p:pic>
        <p:nvPicPr>
          <p:cNvPr id="2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5750" y="4782741"/>
            <a:ext cx="112514" cy="128588"/>
          </a:xfrm>
          <a:prstGeom prst="rect">
            <a:avLst/>
          </a:prstGeom>
        </p:spPr>
      </p:pic>
      <p:sp>
        <p:nvSpPr>
          <p:cNvPr id="29" name="Text 17"/>
          <p:cNvSpPr/>
          <p:nvPr/>
        </p:nvSpPr>
        <p:spPr>
          <a:xfrm>
            <a:off x="469702" y="4729163"/>
            <a:ext cx="270678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Amazon marketplace setup and optimization</a:t>
            </a:r>
            <a:endParaRPr lang="en-US" sz="942" dirty="0"/>
          </a:p>
        </p:txBody>
      </p:sp>
      <p:pic>
        <p:nvPicPr>
          <p:cNvPr id="30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5750" y="5054203"/>
            <a:ext cx="128588" cy="128588"/>
          </a:xfrm>
          <a:prstGeom prst="rect">
            <a:avLst/>
          </a:prstGeom>
        </p:spPr>
      </p:pic>
      <p:sp>
        <p:nvSpPr>
          <p:cNvPr id="31" name="Text 18"/>
          <p:cNvSpPr/>
          <p:nvPr/>
        </p:nvSpPr>
        <p:spPr>
          <a:xfrm>
            <a:off x="485775" y="5000625"/>
            <a:ext cx="166510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Product listing optimization</a:t>
            </a:r>
            <a:endParaRPr lang="en-US" sz="942" dirty="0"/>
          </a:p>
        </p:txBody>
      </p:sp>
      <p:pic>
        <p:nvPicPr>
          <p:cNvPr id="32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5750" y="5325666"/>
            <a:ext cx="144661" cy="128588"/>
          </a:xfrm>
          <a:prstGeom prst="rect">
            <a:avLst/>
          </a:prstGeom>
        </p:spPr>
      </p:pic>
      <p:sp>
        <p:nvSpPr>
          <p:cNvPr id="33" name="Text 19"/>
          <p:cNvSpPr/>
          <p:nvPr/>
        </p:nvSpPr>
        <p:spPr>
          <a:xfrm>
            <a:off x="501848" y="5272088"/>
            <a:ext cx="213455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Inventory management integration</a:t>
            </a:r>
            <a:endParaRPr lang="en-US" sz="942" dirty="0"/>
          </a:p>
        </p:txBody>
      </p:sp>
      <p:pic>
        <p:nvPicPr>
          <p:cNvPr id="3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5750" y="5597128"/>
            <a:ext cx="144661" cy="128588"/>
          </a:xfrm>
          <a:prstGeom prst="rect">
            <a:avLst/>
          </a:prstGeom>
        </p:spPr>
      </p:pic>
      <p:sp>
        <p:nvSpPr>
          <p:cNvPr id="35" name="Text 20"/>
          <p:cNvSpPr/>
          <p:nvPr/>
        </p:nvSpPr>
        <p:spPr>
          <a:xfrm>
            <a:off x="501848" y="5543550"/>
            <a:ext cx="214460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Advertising campaign development</a:t>
            </a:r>
            <a:endParaRPr lang="en-US" sz="942" dirty="0"/>
          </a:p>
        </p:txBody>
      </p:sp>
      <p:pic>
        <p:nvPicPr>
          <p:cNvPr id="36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72000" y="1285875"/>
            <a:ext cx="4286250" cy="1785938"/>
          </a:xfrm>
          <a:prstGeom prst="rect">
            <a:avLst/>
          </a:prstGeom>
        </p:spPr>
      </p:pic>
      <p:pic>
        <p:nvPicPr>
          <p:cNvPr id="37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72000" y="3214688"/>
            <a:ext cx="4286250" cy="1785938"/>
          </a:xfrm>
          <a:prstGeom prst="rect">
            <a:avLst/>
          </a:prstGeom>
        </p:spPr>
      </p:pic>
      <p:sp>
        <p:nvSpPr>
          <p:cNvPr id="38" name="Text 21"/>
          <p:cNvSpPr/>
          <p:nvPr/>
        </p:nvSpPr>
        <p:spPr>
          <a:xfrm>
            <a:off x="4572000" y="5000625"/>
            <a:ext cx="4286250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238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Key Success Factors</a:t>
            </a:r>
            <a:endParaRPr lang="en-US" sz="1238" dirty="0"/>
          </a:p>
        </p:txBody>
      </p:sp>
      <p:sp>
        <p:nvSpPr>
          <p:cNvPr id="39" name="Text 22"/>
          <p:cNvSpPr/>
          <p:nvPr/>
        </p:nvSpPr>
        <p:spPr>
          <a:xfrm>
            <a:off x="4572000" y="5343525"/>
            <a:ext cx="4286250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Systematic assessment identified specific opportunity</a:t>
            </a:r>
            <a:endParaRPr lang="en-US" sz="942" dirty="0"/>
          </a:p>
        </p:txBody>
      </p:sp>
      <p:sp>
        <p:nvSpPr>
          <p:cNvPr id="40" name="Text 23"/>
          <p:cNvSpPr/>
          <p:nvPr/>
        </p:nvSpPr>
        <p:spPr>
          <a:xfrm>
            <a:off x="4572000" y="5572125"/>
            <a:ext cx="4286250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Professional implementation with proven methodology</a:t>
            </a:r>
            <a:endParaRPr lang="en-US" sz="942" dirty="0"/>
          </a:p>
        </p:txBody>
      </p:sp>
      <p:sp>
        <p:nvSpPr>
          <p:cNvPr id="41" name="Text 24"/>
          <p:cNvSpPr/>
          <p:nvPr/>
        </p:nvSpPr>
        <p:spPr>
          <a:xfrm>
            <a:off x="4572000" y="5800725"/>
            <a:ext cx="4286250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Ongoing optimization and performance monitoring</a:t>
            </a:r>
            <a:endParaRPr lang="en-US" sz="942" dirty="0"/>
          </a:p>
        </p:txBody>
      </p:sp>
      <p:sp>
        <p:nvSpPr>
          <p:cNvPr id="42" name="Text 25"/>
          <p:cNvSpPr/>
          <p:nvPr/>
        </p:nvSpPr>
        <p:spPr>
          <a:xfrm>
            <a:off x="4572000" y="6029325"/>
            <a:ext cx="4286250" cy="192881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Integration with existing business operations</a:t>
            </a:r>
            <a:endParaRPr lang="en-US" sz="9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76168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025" b="1" dirty="0">
                <a:solidFill>
                  <a:srgbClr val="C543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Implementation Strategy</a:t>
            </a:r>
            <a:endParaRPr lang="en-US" sz="2025" dirty="0"/>
          </a:p>
        </p:txBody>
      </p:sp>
      <p:sp>
        <p:nvSpPr>
          <p:cNvPr id="4" name="Text 1"/>
          <p:cNvSpPr/>
          <p:nvPr/>
        </p:nvSpPr>
        <p:spPr>
          <a:xfrm>
            <a:off x="285750" y="814388"/>
            <a:ext cx="8572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4C4C4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Phased Approach for Maximum Results</a:t>
            </a: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285750" y="1285875"/>
            <a:ext cx="4114800" cy="1800225"/>
          </a:xfrm>
          <a:prstGeom prst="rect">
            <a:avLst/>
          </a:prstGeom>
          <a:solidFill>
            <a:srgbClr val="FFFFFF">
              <a:alpha val="5000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285750" y="1285875"/>
            <a:ext cx="28575" cy="1800225"/>
          </a:xfrm>
          <a:prstGeom prst="rect">
            <a:avLst/>
          </a:prstGeom>
          <a:solidFill>
            <a:srgbClr val="C54300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06" y="1434108"/>
            <a:ext cx="157163" cy="15716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35794" y="1403747"/>
            <a:ext cx="1390324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Phase 1: Quick Wins</a:t>
            </a:r>
            <a:endParaRPr lang="en-US" sz="1046" dirty="0"/>
          </a:p>
        </p:txBody>
      </p:sp>
      <p:sp>
        <p:nvSpPr>
          <p:cNvPr id="9" name="Text 5"/>
          <p:cNvSpPr/>
          <p:nvPr/>
        </p:nvSpPr>
        <p:spPr>
          <a:xfrm>
            <a:off x="2097556" y="1425178"/>
            <a:ext cx="489682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(30 Days)</a:t>
            </a:r>
            <a:endParaRPr lang="en-US" sz="837" dirty="0"/>
          </a:p>
        </p:txBody>
      </p:sp>
      <p:sp>
        <p:nvSpPr>
          <p:cNvPr id="10" name="Text 6"/>
          <p:cNvSpPr/>
          <p:nvPr/>
        </p:nvSpPr>
        <p:spPr>
          <a:xfrm>
            <a:off x="642938" y="1700213"/>
            <a:ext cx="365045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Focus: Immediate impact improvements</a:t>
            </a:r>
            <a:endParaRPr lang="en-US" sz="837" dirty="0"/>
          </a:p>
        </p:txBody>
      </p:sp>
      <p:sp>
        <p:nvSpPr>
          <p:cNvPr id="11" name="Text 7"/>
          <p:cNvSpPr/>
          <p:nvPr/>
        </p:nvSpPr>
        <p:spPr>
          <a:xfrm>
            <a:off x="642938" y="1907381"/>
            <a:ext cx="1752200" cy="321469"/>
          </a:xfrm>
          <a:prstGeom prst="rect">
            <a:avLst/>
          </a:prstGeom>
          <a:noFill/>
          <a:ln/>
        </p:spPr>
        <p:txBody>
          <a:bodyPr wrap="squar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Website lead capture optimization</a:t>
            </a:r>
            <a:endParaRPr lang="en-US" sz="785" dirty="0"/>
          </a:p>
        </p:txBody>
      </p:sp>
      <p:sp>
        <p:nvSpPr>
          <p:cNvPr id="12" name="Text 8"/>
          <p:cNvSpPr/>
          <p:nvPr/>
        </p:nvSpPr>
        <p:spPr>
          <a:xfrm>
            <a:off x="2395138" y="1907381"/>
            <a:ext cx="1752200" cy="321469"/>
          </a:xfrm>
          <a:prstGeom prst="rect">
            <a:avLst/>
          </a:prstGeom>
          <a:noFill/>
          <a:ln/>
        </p:spPr>
        <p:txBody>
          <a:bodyPr wrap="squar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Google My Business setup</a:t>
            </a:r>
            <a:endParaRPr lang="en-US" sz="785" dirty="0"/>
          </a:p>
        </p:txBody>
      </p:sp>
      <p:sp>
        <p:nvSpPr>
          <p:cNvPr id="13" name="Text 9"/>
          <p:cNvSpPr/>
          <p:nvPr/>
        </p:nvSpPr>
        <p:spPr>
          <a:xfrm>
            <a:off x="642938" y="2264569"/>
            <a:ext cx="1752200" cy="160734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Basic analytics implementation</a:t>
            </a:r>
            <a:endParaRPr lang="en-US" sz="785" dirty="0"/>
          </a:p>
        </p:txBody>
      </p:sp>
      <p:sp>
        <p:nvSpPr>
          <p:cNvPr id="14" name="Text 10"/>
          <p:cNvSpPr/>
          <p:nvPr/>
        </p:nvSpPr>
        <p:spPr>
          <a:xfrm>
            <a:off x="2395138" y="2264569"/>
            <a:ext cx="1752200" cy="160734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Review generation campaigns</a:t>
            </a:r>
            <a:endParaRPr lang="en-US" sz="785" dirty="0"/>
          </a:p>
        </p:txBody>
      </p:sp>
      <p:sp>
        <p:nvSpPr>
          <p:cNvPr id="15" name="Text 11"/>
          <p:cNvSpPr/>
          <p:nvPr/>
        </p:nvSpPr>
        <p:spPr>
          <a:xfrm>
            <a:off x="642938" y="2503884"/>
            <a:ext cx="912977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Expected Results:</a:t>
            </a:r>
            <a:endParaRPr lang="en-US" sz="785" dirty="0"/>
          </a:p>
        </p:txBody>
      </p:sp>
      <p:sp>
        <p:nvSpPr>
          <p:cNvPr id="16" name="Text 12"/>
          <p:cNvSpPr/>
          <p:nvPr/>
        </p:nvSpPr>
        <p:spPr>
          <a:xfrm>
            <a:off x="1555914" y="2503884"/>
            <a:ext cx="2047549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20-50% improvement in lead generation</a:t>
            </a:r>
            <a:endParaRPr lang="en-US" sz="785" dirty="0"/>
          </a:p>
        </p:txBody>
      </p:sp>
      <p:sp>
        <p:nvSpPr>
          <p:cNvPr id="17" name="Text 13"/>
          <p:cNvSpPr/>
          <p:nvPr/>
        </p:nvSpPr>
        <p:spPr>
          <a:xfrm>
            <a:off x="642938" y="2664619"/>
            <a:ext cx="632975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Investment:</a:t>
            </a:r>
            <a:endParaRPr lang="en-US" sz="785" dirty="0"/>
          </a:p>
        </p:txBody>
      </p:sp>
      <p:sp>
        <p:nvSpPr>
          <p:cNvPr id="18" name="Text 14"/>
          <p:cNvSpPr/>
          <p:nvPr/>
        </p:nvSpPr>
        <p:spPr>
          <a:xfrm>
            <a:off x="1275913" y="2664619"/>
            <a:ext cx="378926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$2K-5K</a:t>
            </a:r>
            <a:endParaRPr lang="en-US" sz="785" dirty="0"/>
          </a:p>
        </p:txBody>
      </p:sp>
      <p:sp>
        <p:nvSpPr>
          <p:cNvPr id="19" name="Text 15"/>
          <p:cNvSpPr/>
          <p:nvPr/>
        </p:nvSpPr>
        <p:spPr>
          <a:xfrm>
            <a:off x="642938" y="2825353"/>
            <a:ext cx="223438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ROI:</a:t>
            </a:r>
            <a:endParaRPr lang="en-US" sz="785" dirty="0"/>
          </a:p>
        </p:txBody>
      </p:sp>
      <p:sp>
        <p:nvSpPr>
          <p:cNvPr id="20" name="Text 16"/>
          <p:cNvSpPr/>
          <p:nvPr/>
        </p:nvSpPr>
        <p:spPr>
          <a:xfrm>
            <a:off x="866375" y="2825353"/>
            <a:ext cx="519178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300-500% </a:t>
            </a:r>
            <a:endParaRPr lang="en-US" sz="785" dirty="0"/>
          </a:p>
        </p:txBody>
      </p:sp>
      <p:sp>
        <p:nvSpPr>
          <p:cNvPr id="21" name="Shape 17"/>
          <p:cNvSpPr/>
          <p:nvPr/>
        </p:nvSpPr>
        <p:spPr>
          <a:xfrm>
            <a:off x="285750" y="3228975"/>
            <a:ext cx="4114800" cy="1800225"/>
          </a:xfrm>
          <a:prstGeom prst="rect">
            <a:avLst/>
          </a:prstGeom>
          <a:solidFill>
            <a:srgbClr val="FFFFFF">
              <a:alpha val="5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285750" y="3228975"/>
            <a:ext cx="28575" cy="1800225"/>
          </a:xfrm>
          <a:prstGeom prst="rect">
            <a:avLst/>
          </a:prstGeom>
          <a:solidFill>
            <a:srgbClr val="C54300"/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906" y="3377208"/>
            <a:ext cx="117872" cy="157163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596503" y="3346847"/>
            <a:ext cx="2030416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Phase 2: Foundation Building</a:t>
            </a:r>
            <a:endParaRPr lang="en-US" sz="1046" dirty="0"/>
          </a:p>
        </p:txBody>
      </p:sp>
      <p:sp>
        <p:nvSpPr>
          <p:cNvPr id="25" name="Text 20"/>
          <p:cNvSpPr/>
          <p:nvPr/>
        </p:nvSpPr>
        <p:spPr>
          <a:xfrm>
            <a:off x="2698356" y="3368278"/>
            <a:ext cx="489682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(60 Days)</a:t>
            </a:r>
            <a:endParaRPr lang="en-US" sz="837" dirty="0"/>
          </a:p>
        </p:txBody>
      </p:sp>
      <p:sp>
        <p:nvSpPr>
          <p:cNvPr id="26" name="Text 21"/>
          <p:cNvSpPr/>
          <p:nvPr/>
        </p:nvSpPr>
        <p:spPr>
          <a:xfrm>
            <a:off x="642938" y="3643313"/>
            <a:ext cx="365045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Focus: Core system improvements</a:t>
            </a:r>
            <a:endParaRPr lang="en-US" sz="837" dirty="0"/>
          </a:p>
        </p:txBody>
      </p:sp>
      <p:sp>
        <p:nvSpPr>
          <p:cNvPr id="27" name="Text 22"/>
          <p:cNvSpPr/>
          <p:nvPr/>
        </p:nvSpPr>
        <p:spPr>
          <a:xfrm>
            <a:off x="642938" y="3850481"/>
            <a:ext cx="1752200" cy="321469"/>
          </a:xfrm>
          <a:prstGeom prst="rect">
            <a:avLst/>
          </a:prstGeom>
          <a:noFill/>
          <a:ln/>
        </p:spPr>
        <p:txBody>
          <a:bodyPr wrap="squar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SEO content strategy implementation</a:t>
            </a:r>
            <a:endParaRPr lang="en-US" sz="785" dirty="0"/>
          </a:p>
        </p:txBody>
      </p:sp>
      <p:sp>
        <p:nvSpPr>
          <p:cNvPr id="28" name="Text 23"/>
          <p:cNvSpPr/>
          <p:nvPr/>
        </p:nvSpPr>
        <p:spPr>
          <a:xfrm>
            <a:off x="2395138" y="3850481"/>
            <a:ext cx="1752200" cy="321469"/>
          </a:xfrm>
          <a:prstGeom prst="rect">
            <a:avLst/>
          </a:prstGeom>
          <a:noFill/>
          <a:ln/>
        </p:spPr>
        <p:txBody>
          <a:bodyPr wrap="squar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Email marketing automation</a:t>
            </a:r>
            <a:endParaRPr lang="en-US" sz="785" dirty="0"/>
          </a:p>
        </p:txBody>
      </p:sp>
      <p:sp>
        <p:nvSpPr>
          <p:cNvPr id="29" name="Text 24"/>
          <p:cNvSpPr/>
          <p:nvPr/>
        </p:nvSpPr>
        <p:spPr>
          <a:xfrm>
            <a:off x="642938" y="4207669"/>
            <a:ext cx="1752200" cy="160734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Sales process documentation</a:t>
            </a:r>
            <a:endParaRPr lang="en-US" sz="785" dirty="0"/>
          </a:p>
        </p:txBody>
      </p:sp>
      <p:sp>
        <p:nvSpPr>
          <p:cNvPr id="30" name="Text 25"/>
          <p:cNvSpPr/>
          <p:nvPr/>
        </p:nvSpPr>
        <p:spPr>
          <a:xfrm>
            <a:off x="2395138" y="4207669"/>
            <a:ext cx="1752200" cy="160734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Customer retention programs</a:t>
            </a:r>
            <a:endParaRPr lang="en-US" sz="785" dirty="0"/>
          </a:p>
        </p:txBody>
      </p:sp>
      <p:sp>
        <p:nvSpPr>
          <p:cNvPr id="31" name="Text 26"/>
          <p:cNvSpPr/>
          <p:nvPr/>
        </p:nvSpPr>
        <p:spPr>
          <a:xfrm>
            <a:off x="642938" y="4446984"/>
            <a:ext cx="912977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Expected Results:</a:t>
            </a:r>
            <a:endParaRPr lang="en-US" sz="785" dirty="0"/>
          </a:p>
        </p:txBody>
      </p:sp>
      <p:sp>
        <p:nvSpPr>
          <p:cNvPr id="32" name="Text 27"/>
          <p:cNvSpPr/>
          <p:nvPr/>
        </p:nvSpPr>
        <p:spPr>
          <a:xfrm>
            <a:off x="1555914" y="4446984"/>
            <a:ext cx="2085166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40-80% improvement in conversion rates</a:t>
            </a:r>
            <a:endParaRPr lang="en-US" sz="785" dirty="0"/>
          </a:p>
        </p:txBody>
      </p:sp>
      <p:sp>
        <p:nvSpPr>
          <p:cNvPr id="33" name="Text 28"/>
          <p:cNvSpPr/>
          <p:nvPr/>
        </p:nvSpPr>
        <p:spPr>
          <a:xfrm>
            <a:off x="642938" y="4607719"/>
            <a:ext cx="632975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Investment:</a:t>
            </a:r>
            <a:endParaRPr lang="en-US" sz="785" dirty="0"/>
          </a:p>
        </p:txBody>
      </p:sp>
      <p:sp>
        <p:nvSpPr>
          <p:cNvPr id="34" name="Text 29"/>
          <p:cNvSpPr/>
          <p:nvPr/>
        </p:nvSpPr>
        <p:spPr>
          <a:xfrm>
            <a:off x="1275913" y="4607719"/>
            <a:ext cx="440206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$5K-15K</a:t>
            </a:r>
            <a:endParaRPr lang="en-US" sz="785" dirty="0"/>
          </a:p>
        </p:txBody>
      </p:sp>
      <p:sp>
        <p:nvSpPr>
          <p:cNvPr id="35" name="Text 30"/>
          <p:cNvSpPr/>
          <p:nvPr/>
        </p:nvSpPr>
        <p:spPr>
          <a:xfrm>
            <a:off x="642938" y="4768453"/>
            <a:ext cx="223438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ROI:</a:t>
            </a:r>
            <a:endParaRPr lang="en-US" sz="785" dirty="0"/>
          </a:p>
        </p:txBody>
      </p:sp>
      <p:sp>
        <p:nvSpPr>
          <p:cNvPr id="36" name="Text 31"/>
          <p:cNvSpPr/>
          <p:nvPr/>
        </p:nvSpPr>
        <p:spPr>
          <a:xfrm>
            <a:off x="866375" y="4768453"/>
            <a:ext cx="519178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400-600% </a:t>
            </a:r>
            <a:endParaRPr lang="en-US" sz="785" dirty="0"/>
          </a:p>
        </p:txBody>
      </p:sp>
      <p:sp>
        <p:nvSpPr>
          <p:cNvPr id="37" name="Shape 32"/>
          <p:cNvSpPr/>
          <p:nvPr/>
        </p:nvSpPr>
        <p:spPr>
          <a:xfrm>
            <a:off x="4743450" y="1285875"/>
            <a:ext cx="4114800" cy="1800225"/>
          </a:xfrm>
          <a:prstGeom prst="rect">
            <a:avLst/>
          </a:prstGeom>
          <a:solidFill>
            <a:srgbClr val="FFFFFF">
              <a:alpha val="50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4743450" y="1285875"/>
            <a:ext cx="28575" cy="1800225"/>
          </a:xfrm>
          <a:prstGeom prst="rect">
            <a:avLst/>
          </a:prstGeom>
          <a:solidFill>
            <a:srgbClr val="C54300"/>
          </a:solidFill>
          <a:ln/>
        </p:spPr>
      </p:sp>
      <p:pic>
        <p:nvPicPr>
          <p:cNvPr id="3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0606" y="1434108"/>
            <a:ext cx="157163" cy="157163"/>
          </a:xfrm>
          <a:prstGeom prst="rect">
            <a:avLst/>
          </a:prstGeom>
        </p:spPr>
      </p:pic>
      <p:sp>
        <p:nvSpPr>
          <p:cNvPr id="40" name="Text 34"/>
          <p:cNvSpPr/>
          <p:nvPr/>
        </p:nvSpPr>
        <p:spPr>
          <a:xfrm>
            <a:off x="5093494" y="1403747"/>
            <a:ext cx="1865663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Phase 3: Growth Initiatives</a:t>
            </a:r>
            <a:endParaRPr lang="en-US" sz="1046" dirty="0"/>
          </a:p>
        </p:txBody>
      </p:sp>
      <p:sp>
        <p:nvSpPr>
          <p:cNvPr id="41" name="Text 35"/>
          <p:cNvSpPr/>
          <p:nvPr/>
        </p:nvSpPr>
        <p:spPr>
          <a:xfrm>
            <a:off x="7030594" y="1425178"/>
            <a:ext cx="489682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(90 Days)</a:t>
            </a:r>
            <a:endParaRPr lang="en-US" sz="837" dirty="0"/>
          </a:p>
        </p:txBody>
      </p:sp>
      <p:sp>
        <p:nvSpPr>
          <p:cNvPr id="42" name="Text 36"/>
          <p:cNvSpPr/>
          <p:nvPr/>
        </p:nvSpPr>
        <p:spPr>
          <a:xfrm>
            <a:off x="5100638" y="1700213"/>
            <a:ext cx="365045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Focus: Scaling and expansion</a:t>
            </a:r>
            <a:endParaRPr lang="en-US" sz="837" dirty="0"/>
          </a:p>
        </p:txBody>
      </p:sp>
      <p:sp>
        <p:nvSpPr>
          <p:cNvPr id="43" name="Text 37"/>
          <p:cNvSpPr/>
          <p:nvPr/>
        </p:nvSpPr>
        <p:spPr>
          <a:xfrm>
            <a:off x="5100638" y="1907381"/>
            <a:ext cx="1752200" cy="160734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Paid advertising campaigns</a:t>
            </a:r>
            <a:endParaRPr lang="en-US" sz="785" dirty="0"/>
          </a:p>
        </p:txBody>
      </p:sp>
      <p:sp>
        <p:nvSpPr>
          <p:cNvPr id="44" name="Text 38"/>
          <p:cNvSpPr/>
          <p:nvPr/>
        </p:nvSpPr>
        <p:spPr>
          <a:xfrm>
            <a:off x="6852838" y="1907381"/>
            <a:ext cx="1752200" cy="160734"/>
          </a:xfrm>
          <a:prstGeom prst="rect">
            <a:avLst/>
          </a:prstGeom>
          <a:noFill/>
          <a:ln/>
        </p:spPr>
        <p:txBody>
          <a:bodyPr wrap="non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Partnership development</a:t>
            </a:r>
            <a:endParaRPr lang="en-US" sz="785" dirty="0"/>
          </a:p>
        </p:txBody>
      </p:sp>
      <p:sp>
        <p:nvSpPr>
          <p:cNvPr id="45" name="Text 39"/>
          <p:cNvSpPr/>
          <p:nvPr/>
        </p:nvSpPr>
        <p:spPr>
          <a:xfrm>
            <a:off x="5100638" y="2103834"/>
            <a:ext cx="1752200" cy="321469"/>
          </a:xfrm>
          <a:prstGeom prst="rect">
            <a:avLst/>
          </a:prstGeom>
          <a:noFill/>
          <a:ln/>
        </p:spPr>
        <p:txBody>
          <a:bodyPr wrap="squar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Product/service expansion</a:t>
            </a:r>
            <a:endParaRPr lang="en-US" sz="785" dirty="0"/>
          </a:p>
        </p:txBody>
      </p:sp>
      <p:sp>
        <p:nvSpPr>
          <p:cNvPr id="46" name="Text 40"/>
          <p:cNvSpPr/>
          <p:nvPr/>
        </p:nvSpPr>
        <p:spPr>
          <a:xfrm>
            <a:off x="6852838" y="2103834"/>
            <a:ext cx="1752200" cy="321469"/>
          </a:xfrm>
          <a:prstGeom prst="rect">
            <a:avLst/>
          </a:prstGeom>
          <a:noFill/>
          <a:ln/>
        </p:spPr>
        <p:txBody>
          <a:bodyPr wrap="squar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Advanced analytics implementation</a:t>
            </a:r>
            <a:endParaRPr lang="en-US" sz="785" dirty="0"/>
          </a:p>
        </p:txBody>
      </p:sp>
      <p:sp>
        <p:nvSpPr>
          <p:cNvPr id="47" name="Text 41"/>
          <p:cNvSpPr/>
          <p:nvPr/>
        </p:nvSpPr>
        <p:spPr>
          <a:xfrm>
            <a:off x="5100638" y="2503884"/>
            <a:ext cx="912977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Expected Results:</a:t>
            </a:r>
            <a:endParaRPr lang="en-US" sz="785" dirty="0"/>
          </a:p>
        </p:txBody>
      </p:sp>
      <p:sp>
        <p:nvSpPr>
          <p:cNvPr id="48" name="Text 42"/>
          <p:cNvSpPr/>
          <p:nvPr/>
        </p:nvSpPr>
        <p:spPr>
          <a:xfrm>
            <a:off x="6013614" y="2503884"/>
            <a:ext cx="1342885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100-200% revenue growth</a:t>
            </a:r>
            <a:endParaRPr lang="en-US" sz="785" dirty="0"/>
          </a:p>
        </p:txBody>
      </p:sp>
      <p:sp>
        <p:nvSpPr>
          <p:cNvPr id="49" name="Text 43"/>
          <p:cNvSpPr/>
          <p:nvPr/>
        </p:nvSpPr>
        <p:spPr>
          <a:xfrm>
            <a:off x="5100638" y="2664619"/>
            <a:ext cx="632975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Investment:</a:t>
            </a:r>
            <a:endParaRPr lang="en-US" sz="785" dirty="0"/>
          </a:p>
        </p:txBody>
      </p:sp>
      <p:sp>
        <p:nvSpPr>
          <p:cNvPr id="50" name="Text 44"/>
          <p:cNvSpPr/>
          <p:nvPr/>
        </p:nvSpPr>
        <p:spPr>
          <a:xfrm>
            <a:off x="5733613" y="2664619"/>
            <a:ext cx="501514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$10K-25K</a:t>
            </a:r>
            <a:endParaRPr lang="en-US" sz="785" dirty="0"/>
          </a:p>
        </p:txBody>
      </p:sp>
      <p:sp>
        <p:nvSpPr>
          <p:cNvPr id="51" name="Text 45"/>
          <p:cNvSpPr/>
          <p:nvPr/>
        </p:nvSpPr>
        <p:spPr>
          <a:xfrm>
            <a:off x="5100638" y="2825353"/>
            <a:ext cx="223438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ROI:</a:t>
            </a:r>
            <a:endParaRPr lang="en-US" sz="785" dirty="0"/>
          </a:p>
        </p:txBody>
      </p:sp>
      <p:sp>
        <p:nvSpPr>
          <p:cNvPr id="52" name="Text 46"/>
          <p:cNvSpPr/>
          <p:nvPr/>
        </p:nvSpPr>
        <p:spPr>
          <a:xfrm>
            <a:off x="5324075" y="2825353"/>
            <a:ext cx="519178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500-800% </a:t>
            </a:r>
            <a:endParaRPr lang="en-US" sz="785" dirty="0"/>
          </a:p>
        </p:txBody>
      </p:sp>
      <p:sp>
        <p:nvSpPr>
          <p:cNvPr id="53" name="Shape 47"/>
          <p:cNvSpPr/>
          <p:nvPr/>
        </p:nvSpPr>
        <p:spPr>
          <a:xfrm>
            <a:off x="4743450" y="3228975"/>
            <a:ext cx="4114800" cy="1960959"/>
          </a:xfrm>
          <a:prstGeom prst="rect">
            <a:avLst/>
          </a:prstGeom>
          <a:solidFill>
            <a:srgbClr val="FFFFFF">
              <a:alpha val="50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4743450" y="3228975"/>
            <a:ext cx="28575" cy="1960959"/>
          </a:xfrm>
          <a:prstGeom prst="rect">
            <a:avLst/>
          </a:prstGeom>
          <a:solidFill>
            <a:srgbClr val="C54300"/>
          </a:solidFill>
          <a:ln/>
        </p:spPr>
      </p:sp>
      <p:pic>
        <p:nvPicPr>
          <p:cNvPr id="5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0606" y="3377208"/>
            <a:ext cx="157163" cy="157163"/>
          </a:xfrm>
          <a:prstGeom prst="rect">
            <a:avLst/>
          </a:prstGeom>
        </p:spPr>
      </p:pic>
      <p:sp>
        <p:nvSpPr>
          <p:cNvPr id="56" name="Text 49"/>
          <p:cNvSpPr/>
          <p:nvPr/>
        </p:nvSpPr>
        <p:spPr>
          <a:xfrm>
            <a:off x="5093494" y="3346847"/>
            <a:ext cx="1989116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Phase 4: Strategic Expansion</a:t>
            </a:r>
            <a:endParaRPr lang="en-US" sz="1046" dirty="0"/>
          </a:p>
        </p:txBody>
      </p:sp>
      <p:sp>
        <p:nvSpPr>
          <p:cNvPr id="57" name="Text 50"/>
          <p:cNvSpPr/>
          <p:nvPr/>
        </p:nvSpPr>
        <p:spPr>
          <a:xfrm>
            <a:off x="7154047" y="3368278"/>
            <a:ext cx="62044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(120+ Days)</a:t>
            </a:r>
            <a:endParaRPr lang="en-US" sz="837" dirty="0"/>
          </a:p>
        </p:txBody>
      </p:sp>
      <p:sp>
        <p:nvSpPr>
          <p:cNvPr id="58" name="Text 51"/>
          <p:cNvSpPr/>
          <p:nvPr/>
        </p:nvSpPr>
        <p:spPr>
          <a:xfrm>
            <a:off x="5100638" y="3643313"/>
            <a:ext cx="365045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Focus: Market leadership</a:t>
            </a:r>
            <a:endParaRPr lang="en-US" sz="837" dirty="0"/>
          </a:p>
        </p:txBody>
      </p:sp>
      <p:sp>
        <p:nvSpPr>
          <p:cNvPr id="59" name="Text 52"/>
          <p:cNvSpPr/>
          <p:nvPr/>
        </p:nvSpPr>
        <p:spPr>
          <a:xfrm>
            <a:off x="5100638" y="3850481"/>
            <a:ext cx="1752200" cy="321469"/>
          </a:xfrm>
          <a:prstGeom prst="rect">
            <a:avLst/>
          </a:prstGeom>
          <a:noFill/>
          <a:ln/>
        </p:spPr>
        <p:txBody>
          <a:bodyPr wrap="squar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Market expansion strategy</a:t>
            </a:r>
            <a:endParaRPr lang="en-US" sz="785" dirty="0"/>
          </a:p>
        </p:txBody>
      </p:sp>
      <p:sp>
        <p:nvSpPr>
          <p:cNvPr id="60" name="Text 53"/>
          <p:cNvSpPr/>
          <p:nvPr/>
        </p:nvSpPr>
        <p:spPr>
          <a:xfrm>
            <a:off x="6852838" y="3850481"/>
            <a:ext cx="1752200" cy="321469"/>
          </a:xfrm>
          <a:prstGeom prst="rect">
            <a:avLst/>
          </a:prstGeom>
          <a:noFill/>
          <a:ln/>
        </p:spPr>
        <p:txBody>
          <a:bodyPr wrap="squar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Technology infrastructure upgrade</a:t>
            </a:r>
            <a:endParaRPr lang="en-US" sz="785" dirty="0"/>
          </a:p>
        </p:txBody>
      </p:sp>
      <p:sp>
        <p:nvSpPr>
          <p:cNvPr id="61" name="Text 54"/>
          <p:cNvSpPr/>
          <p:nvPr/>
        </p:nvSpPr>
        <p:spPr>
          <a:xfrm>
            <a:off x="5100638" y="4207669"/>
            <a:ext cx="1752200" cy="321469"/>
          </a:xfrm>
          <a:prstGeom prst="rect">
            <a:avLst/>
          </a:prstGeom>
          <a:noFill/>
          <a:ln/>
        </p:spPr>
        <p:txBody>
          <a:bodyPr wrap="squar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Brand authority building</a:t>
            </a:r>
            <a:endParaRPr lang="en-US" sz="785" dirty="0"/>
          </a:p>
        </p:txBody>
      </p:sp>
      <p:sp>
        <p:nvSpPr>
          <p:cNvPr id="62" name="Text 55"/>
          <p:cNvSpPr/>
          <p:nvPr/>
        </p:nvSpPr>
        <p:spPr>
          <a:xfrm>
            <a:off x="6852838" y="4207669"/>
            <a:ext cx="1752200" cy="321469"/>
          </a:xfrm>
          <a:prstGeom prst="rect">
            <a:avLst/>
          </a:prstGeom>
          <a:noFill/>
          <a:ln/>
        </p:spPr>
        <p:txBody>
          <a:bodyPr wrap="square" lIns="127508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Innovation pipeline development</a:t>
            </a:r>
            <a:endParaRPr lang="en-US" sz="785" dirty="0"/>
          </a:p>
        </p:txBody>
      </p:sp>
      <p:sp>
        <p:nvSpPr>
          <p:cNvPr id="63" name="Text 56"/>
          <p:cNvSpPr/>
          <p:nvPr/>
        </p:nvSpPr>
        <p:spPr>
          <a:xfrm>
            <a:off x="5100638" y="4607719"/>
            <a:ext cx="912977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Expected Results:</a:t>
            </a:r>
            <a:endParaRPr lang="en-US" sz="785" dirty="0"/>
          </a:p>
        </p:txBody>
      </p:sp>
      <p:sp>
        <p:nvSpPr>
          <p:cNvPr id="64" name="Text 57"/>
          <p:cNvSpPr/>
          <p:nvPr/>
        </p:nvSpPr>
        <p:spPr>
          <a:xfrm>
            <a:off x="6013614" y="4607719"/>
            <a:ext cx="1777426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200-500% business transformation</a:t>
            </a:r>
            <a:endParaRPr lang="en-US" sz="785" dirty="0"/>
          </a:p>
        </p:txBody>
      </p:sp>
      <p:sp>
        <p:nvSpPr>
          <p:cNvPr id="65" name="Text 58"/>
          <p:cNvSpPr/>
          <p:nvPr/>
        </p:nvSpPr>
        <p:spPr>
          <a:xfrm>
            <a:off x="5100638" y="4768453"/>
            <a:ext cx="632975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Investment:</a:t>
            </a:r>
            <a:endParaRPr lang="en-US" sz="785" dirty="0"/>
          </a:p>
        </p:txBody>
      </p:sp>
      <p:sp>
        <p:nvSpPr>
          <p:cNvPr id="66" name="Text 59"/>
          <p:cNvSpPr/>
          <p:nvPr/>
        </p:nvSpPr>
        <p:spPr>
          <a:xfrm>
            <a:off x="5733613" y="4768453"/>
            <a:ext cx="501514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$25K-50K</a:t>
            </a:r>
            <a:endParaRPr lang="en-US" sz="785" dirty="0"/>
          </a:p>
        </p:txBody>
      </p:sp>
      <p:sp>
        <p:nvSpPr>
          <p:cNvPr id="67" name="Text 60"/>
          <p:cNvSpPr/>
          <p:nvPr/>
        </p:nvSpPr>
        <p:spPr>
          <a:xfrm>
            <a:off x="5100638" y="4929188"/>
            <a:ext cx="223438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ROI:</a:t>
            </a:r>
            <a:endParaRPr lang="en-US" sz="785" dirty="0"/>
          </a:p>
        </p:txBody>
      </p:sp>
      <p:sp>
        <p:nvSpPr>
          <p:cNvPr id="68" name="Text 61"/>
          <p:cNvSpPr/>
          <p:nvPr/>
        </p:nvSpPr>
        <p:spPr>
          <a:xfrm>
            <a:off x="5324075" y="4929188"/>
            <a:ext cx="580485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85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600-1000% </a:t>
            </a:r>
            <a:endParaRPr lang="en-US" sz="785" dirty="0"/>
          </a:p>
        </p:txBody>
      </p:sp>
      <p:pic>
        <p:nvPicPr>
          <p:cNvPr id="6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3450" y="5332809"/>
            <a:ext cx="4114800" cy="20002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2009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025" b="1" dirty="0">
                <a:solidFill>
                  <a:srgbClr val="C543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Next Steps &amp; Professional Support</a:t>
            </a:r>
            <a:endParaRPr lang="en-US" sz="2025" dirty="0"/>
          </a:p>
        </p:txBody>
      </p:sp>
      <p:sp>
        <p:nvSpPr>
          <p:cNvPr id="4" name="Text 1"/>
          <p:cNvSpPr/>
          <p:nvPr/>
        </p:nvSpPr>
        <p:spPr>
          <a:xfrm>
            <a:off x="285750" y="814388"/>
            <a:ext cx="8572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4C4C4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Qualification for Strategic Consultation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328738"/>
            <a:ext cx="171450" cy="1714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28638" y="1296591"/>
            <a:ext cx="2451422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238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Strategic Consultation Available</a:t>
            </a:r>
            <a:endParaRPr lang="en-US" sz="1238" dirty="0"/>
          </a:p>
        </p:txBody>
      </p:sp>
      <p:sp>
        <p:nvSpPr>
          <p:cNvPr id="7" name="Text 3"/>
          <p:cNvSpPr/>
          <p:nvPr/>
        </p:nvSpPr>
        <p:spPr>
          <a:xfrm>
            <a:off x="285750" y="1650206"/>
            <a:ext cx="385762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Complimentary for Qualifying Businesses</a:t>
            </a:r>
            <a:endParaRPr lang="en-US" sz="942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1993106"/>
            <a:ext cx="128588" cy="17145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85775" y="1971675"/>
            <a:ext cx="116217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What's Included:</a:t>
            </a:r>
            <a:endParaRPr lang="en-US" sz="1046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368153"/>
            <a:ext cx="128588" cy="12858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485775" y="2314575"/>
            <a:ext cx="2573062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Detailed review of your assessment results</a:t>
            </a:r>
            <a:endParaRPr lang="en-US" sz="942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2653903"/>
            <a:ext cx="128588" cy="128588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485775" y="2600325"/>
            <a:ext cx="2879461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Custom implementation roadmap development</a:t>
            </a:r>
            <a:endParaRPr lang="en-US" sz="942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50" y="2939653"/>
            <a:ext cx="128588" cy="128588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485775" y="2886075"/>
            <a:ext cx="2287451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ROI projections and timeline planning</a:t>
            </a:r>
            <a:endParaRPr lang="en-US" sz="942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750" y="3225403"/>
            <a:ext cx="128588" cy="128588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485775" y="3171825"/>
            <a:ext cx="228488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Professional service option evaluation</a:t>
            </a:r>
            <a:endParaRPr lang="en-US" sz="942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750" y="3607594"/>
            <a:ext cx="150019" cy="17145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507206" y="3586163"/>
            <a:ext cx="1498904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Qualification Criteria:</a:t>
            </a:r>
            <a:endParaRPr lang="en-US" sz="1046" dirty="0"/>
          </a:p>
        </p:txBody>
      </p:sp>
      <p:pic>
        <p:nvPicPr>
          <p:cNvPr id="2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750" y="3982641"/>
            <a:ext cx="128588" cy="128588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485775" y="3929063"/>
            <a:ext cx="1383739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Annual Revenue: $1M+</a:t>
            </a:r>
            <a:endParaRPr lang="en-US" sz="942" dirty="0"/>
          </a:p>
        </p:txBody>
      </p:sp>
      <p:pic>
        <p:nvPicPr>
          <p:cNvPr id="2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5750" y="4268391"/>
            <a:ext cx="128588" cy="128588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485775" y="4214813"/>
            <a:ext cx="244818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Identified Opportunities: $50K+ annually</a:t>
            </a:r>
            <a:endParaRPr lang="en-US" sz="942" dirty="0"/>
          </a:p>
        </p:txBody>
      </p:sp>
      <p:pic>
        <p:nvPicPr>
          <p:cNvPr id="24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5750" y="4554141"/>
            <a:ext cx="128588" cy="128588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85775" y="4500563"/>
            <a:ext cx="270999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Decision Authority: For business investments</a:t>
            </a:r>
            <a:endParaRPr lang="en-US" sz="942" dirty="0"/>
          </a:p>
        </p:txBody>
      </p:sp>
      <p:pic>
        <p:nvPicPr>
          <p:cNvPr id="26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5750" y="4839891"/>
            <a:ext cx="128588" cy="128588"/>
          </a:xfrm>
          <a:prstGeom prst="rect">
            <a:avLst/>
          </a:prstGeom>
        </p:spPr>
      </p:pic>
      <p:sp>
        <p:nvSpPr>
          <p:cNvPr id="27" name="Text 13"/>
          <p:cNvSpPr/>
          <p:nvPr/>
        </p:nvSpPr>
        <p:spPr>
          <a:xfrm>
            <a:off x="485775" y="4786313"/>
            <a:ext cx="275899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Implementation Commitment: Within 90 days</a:t>
            </a:r>
            <a:endParaRPr lang="en-US" sz="942" dirty="0"/>
          </a:p>
        </p:txBody>
      </p:sp>
      <p:pic>
        <p:nvPicPr>
          <p:cNvPr id="28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72000" y="1285875"/>
            <a:ext cx="4286250" cy="2000250"/>
          </a:xfrm>
          <a:prstGeom prst="rect">
            <a:avLst/>
          </a:prstGeom>
        </p:spPr>
      </p:pic>
      <p:pic>
        <p:nvPicPr>
          <p:cNvPr id="29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72000" y="3471863"/>
            <a:ext cx="171450" cy="171450"/>
          </a:xfrm>
          <a:prstGeom prst="rect">
            <a:avLst/>
          </a:prstGeom>
        </p:spPr>
      </p:pic>
      <p:sp>
        <p:nvSpPr>
          <p:cNvPr id="30" name="Text 14"/>
          <p:cNvSpPr/>
          <p:nvPr/>
        </p:nvSpPr>
        <p:spPr>
          <a:xfrm>
            <a:off x="4814888" y="3439716"/>
            <a:ext cx="1988586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238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Professional Service Tiers:</a:t>
            </a:r>
            <a:endParaRPr lang="en-US" sz="1238" dirty="0"/>
          </a:p>
        </p:txBody>
      </p:sp>
      <p:sp>
        <p:nvSpPr>
          <p:cNvPr id="31" name="Text 15"/>
          <p:cNvSpPr/>
          <p:nvPr/>
        </p:nvSpPr>
        <p:spPr>
          <a:xfrm>
            <a:off x="4572000" y="3793331"/>
            <a:ext cx="20574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Business Accelerator</a:t>
            </a:r>
            <a:endParaRPr lang="en-US" sz="942" dirty="0"/>
          </a:p>
        </p:txBody>
      </p:sp>
      <p:sp>
        <p:nvSpPr>
          <p:cNvPr id="32" name="Text 16"/>
          <p:cNvSpPr/>
          <p:nvPr/>
        </p:nvSpPr>
        <p:spPr>
          <a:xfrm>
            <a:off x="4572000" y="4021931"/>
            <a:ext cx="2057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Target: $5M-20M companies</a:t>
            </a:r>
            <a:endParaRPr lang="en-US" sz="837" dirty="0"/>
          </a:p>
        </p:txBody>
      </p:sp>
      <p:sp>
        <p:nvSpPr>
          <p:cNvPr id="33" name="Text 17"/>
          <p:cNvSpPr/>
          <p:nvPr/>
        </p:nvSpPr>
        <p:spPr>
          <a:xfrm>
            <a:off x="4572000" y="4214813"/>
            <a:ext cx="2057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Setup: $5,000</a:t>
            </a:r>
            <a:endParaRPr lang="en-US" sz="837" dirty="0"/>
          </a:p>
        </p:txBody>
      </p:sp>
      <p:sp>
        <p:nvSpPr>
          <p:cNvPr id="34" name="Text 18"/>
          <p:cNvSpPr/>
          <p:nvPr/>
        </p:nvSpPr>
        <p:spPr>
          <a:xfrm>
            <a:off x="4572000" y="4407694"/>
            <a:ext cx="2057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Monthly: $2,500</a:t>
            </a:r>
            <a:endParaRPr lang="en-US" sz="837" dirty="0"/>
          </a:p>
        </p:txBody>
      </p:sp>
      <p:sp>
        <p:nvSpPr>
          <p:cNvPr id="35" name="Text 19"/>
          <p:cNvSpPr/>
          <p:nvPr/>
        </p:nvSpPr>
        <p:spPr>
          <a:xfrm>
            <a:off x="4572000" y="4600575"/>
            <a:ext cx="2057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ROI: 250-400%</a:t>
            </a:r>
            <a:endParaRPr lang="en-US" sz="837" dirty="0"/>
          </a:p>
        </p:txBody>
      </p:sp>
      <p:sp>
        <p:nvSpPr>
          <p:cNvPr id="36" name="Text 20"/>
          <p:cNvSpPr/>
          <p:nvPr/>
        </p:nvSpPr>
        <p:spPr>
          <a:xfrm>
            <a:off x="6800850" y="3793331"/>
            <a:ext cx="20574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Business Expansion</a:t>
            </a:r>
            <a:endParaRPr lang="en-US" sz="942" dirty="0"/>
          </a:p>
        </p:txBody>
      </p:sp>
      <p:sp>
        <p:nvSpPr>
          <p:cNvPr id="37" name="Text 21"/>
          <p:cNvSpPr/>
          <p:nvPr/>
        </p:nvSpPr>
        <p:spPr>
          <a:xfrm>
            <a:off x="6800850" y="4021931"/>
            <a:ext cx="2057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Target: $20M-35M companies</a:t>
            </a:r>
            <a:endParaRPr lang="en-US" sz="837" dirty="0"/>
          </a:p>
        </p:txBody>
      </p:sp>
      <p:sp>
        <p:nvSpPr>
          <p:cNvPr id="38" name="Text 22"/>
          <p:cNvSpPr/>
          <p:nvPr/>
        </p:nvSpPr>
        <p:spPr>
          <a:xfrm>
            <a:off x="6800850" y="4214813"/>
            <a:ext cx="2057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Setup: $8,000</a:t>
            </a:r>
            <a:endParaRPr lang="en-US" sz="837" dirty="0"/>
          </a:p>
        </p:txBody>
      </p:sp>
      <p:sp>
        <p:nvSpPr>
          <p:cNvPr id="39" name="Text 23"/>
          <p:cNvSpPr/>
          <p:nvPr/>
        </p:nvSpPr>
        <p:spPr>
          <a:xfrm>
            <a:off x="6800850" y="4407694"/>
            <a:ext cx="2057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Monthly: $4,000</a:t>
            </a:r>
            <a:endParaRPr lang="en-US" sz="837" dirty="0"/>
          </a:p>
        </p:txBody>
      </p:sp>
      <p:sp>
        <p:nvSpPr>
          <p:cNvPr id="40" name="Text 24"/>
          <p:cNvSpPr/>
          <p:nvPr/>
        </p:nvSpPr>
        <p:spPr>
          <a:xfrm>
            <a:off x="6800850" y="4600575"/>
            <a:ext cx="2057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ROI: 300-500%</a:t>
            </a:r>
            <a:endParaRPr lang="en-US" sz="837" dirty="0"/>
          </a:p>
        </p:txBody>
      </p:sp>
      <p:sp>
        <p:nvSpPr>
          <p:cNvPr id="41" name="Text 25"/>
          <p:cNvSpPr/>
          <p:nvPr/>
        </p:nvSpPr>
        <p:spPr>
          <a:xfrm>
            <a:off x="4572000" y="4900613"/>
            <a:ext cx="20574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Business Transformation</a:t>
            </a:r>
            <a:endParaRPr lang="en-US" sz="942" dirty="0"/>
          </a:p>
        </p:txBody>
      </p:sp>
      <p:sp>
        <p:nvSpPr>
          <p:cNvPr id="42" name="Text 26"/>
          <p:cNvSpPr/>
          <p:nvPr/>
        </p:nvSpPr>
        <p:spPr>
          <a:xfrm>
            <a:off x="4572000" y="5129213"/>
            <a:ext cx="2057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Target: $35M-50M companies</a:t>
            </a:r>
            <a:endParaRPr lang="en-US" sz="837" dirty="0"/>
          </a:p>
        </p:txBody>
      </p:sp>
      <p:sp>
        <p:nvSpPr>
          <p:cNvPr id="43" name="Text 27"/>
          <p:cNvSpPr/>
          <p:nvPr/>
        </p:nvSpPr>
        <p:spPr>
          <a:xfrm>
            <a:off x="4572000" y="5322094"/>
            <a:ext cx="2057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Setup: $12,000</a:t>
            </a:r>
            <a:endParaRPr lang="en-US" sz="837" dirty="0"/>
          </a:p>
        </p:txBody>
      </p:sp>
      <p:sp>
        <p:nvSpPr>
          <p:cNvPr id="44" name="Text 28"/>
          <p:cNvSpPr/>
          <p:nvPr/>
        </p:nvSpPr>
        <p:spPr>
          <a:xfrm>
            <a:off x="4572000" y="5514975"/>
            <a:ext cx="2057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Monthly: $6,500</a:t>
            </a:r>
            <a:endParaRPr lang="en-US" sz="837" dirty="0"/>
          </a:p>
        </p:txBody>
      </p:sp>
      <p:sp>
        <p:nvSpPr>
          <p:cNvPr id="45" name="Text 29"/>
          <p:cNvSpPr/>
          <p:nvPr/>
        </p:nvSpPr>
        <p:spPr>
          <a:xfrm>
            <a:off x="4572000" y="5707856"/>
            <a:ext cx="2057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ROI: 400-600%</a:t>
            </a:r>
            <a:endParaRPr lang="en-US" sz="837" dirty="0"/>
          </a:p>
        </p:txBody>
      </p:sp>
      <p:sp>
        <p:nvSpPr>
          <p:cNvPr id="46" name="Text 30"/>
          <p:cNvSpPr/>
          <p:nvPr/>
        </p:nvSpPr>
        <p:spPr>
          <a:xfrm>
            <a:off x="6800850" y="4900613"/>
            <a:ext cx="20574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b="1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Enterprise Solutions</a:t>
            </a:r>
            <a:endParaRPr lang="en-US" sz="942" dirty="0"/>
          </a:p>
        </p:txBody>
      </p:sp>
      <p:sp>
        <p:nvSpPr>
          <p:cNvPr id="47" name="Text 31"/>
          <p:cNvSpPr/>
          <p:nvPr/>
        </p:nvSpPr>
        <p:spPr>
          <a:xfrm>
            <a:off x="6800850" y="5129213"/>
            <a:ext cx="2057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Foundation: $5,000/month</a:t>
            </a:r>
            <a:endParaRPr lang="en-US" sz="837" dirty="0"/>
          </a:p>
        </p:txBody>
      </p:sp>
      <p:sp>
        <p:nvSpPr>
          <p:cNvPr id="48" name="Text 32"/>
          <p:cNvSpPr/>
          <p:nvPr/>
        </p:nvSpPr>
        <p:spPr>
          <a:xfrm>
            <a:off x="6800850" y="5322094"/>
            <a:ext cx="2057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Growth: $8,500/month</a:t>
            </a:r>
            <a:endParaRPr lang="en-US" sz="837" dirty="0"/>
          </a:p>
        </p:txBody>
      </p:sp>
      <p:sp>
        <p:nvSpPr>
          <p:cNvPr id="49" name="Text 33"/>
          <p:cNvSpPr/>
          <p:nvPr/>
        </p:nvSpPr>
        <p:spPr>
          <a:xfrm>
            <a:off x="6800850" y="5514975"/>
            <a:ext cx="2057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Transformation: $15,000/month</a:t>
            </a:r>
            <a:endParaRPr lang="en-US" sz="837" dirty="0"/>
          </a:p>
        </p:txBody>
      </p:sp>
      <p:pic>
        <p:nvPicPr>
          <p:cNvPr id="50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71679" y="6190059"/>
            <a:ext cx="114300" cy="114300"/>
          </a:xfrm>
          <a:prstGeom prst="rect">
            <a:avLst/>
          </a:prstGeom>
        </p:spPr>
      </p:pic>
      <p:sp>
        <p:nvSpPr>
          <p:cNvPr id="51" name="Text 34"/>
          <p:cNvSpPr/>
          <p:nvPr/>
        </p:nvSpPr>
        <p:spPr>
          <a:xfrm>
            <a:off x="5757416" y="6150769"/>
            <a:ext cx="210112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strategy@nexgenwebcreators.com</a:t>
            </a:r>
            <a:endParaRPr lang="en-US" sz="942" dirty="0"/>
          </a:p>
        </p:txBody>
      </p:sp>
      <p:pic>
        <p:nvPicPr>
          <p:cNvPr id="52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39296" y="6440091"/>
            <a:ext cx="114300" cy="114300"/>
          </a:xfrm>
          <a:prstGeom prst="rect">
            <a:avLst/>
          </a:prstGeom>
        </p:spPr>
      </p:pic>
      <p:sp>
        <p:nvSpPr>
          <p:cNvPr id="53" name="Text 35"/>
          <p:cNvSpPr/>
          <p:nvPr/>
        </p:nvSpPr>
        <p:spPr>
          <a:xfrm>
            <a:off x="5625033" y="6400800"/>
            <a:ext cx="236589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942" dirty="0">
                <a:solidFill>
                  <a:srgbClr val="4C4C4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www.nexgenwebcreators.com/strategy</a:t>
            </a:r>
            <a:endParaRPr lang="en-US" sz="942" dirty="0"/>
          </a:p>
        </p:txBody>
      </p:sp>
      <p:sp>
        <p:nvSpPr>
          <p:cNvPr id="54" name="Text 36"/>
          <p:cNvSpPr/>
          <p:nvPr/>
        </p:nvSpPr>
        <p:spPr>
          <a:xfrm>
            <a:off x="4572000" y="6700838"/>
            <a:ext cx="428625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C543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Schedule Your Strategic Consultation Today </a:t>
            </a:r>
            <a:endParaRPr lang="en-US" sz="104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2025-09-03T03:55:39Z</dcterms:created>
  <dcterms:modified xsi:type="dcterms:W3CDTF">2025-09-03T03:55:39Z</dcterms:modified>
</cp:coreProperties>
</file>