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94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2246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5.png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26171" y="957263"/>
            <a:ext cx="4691658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4050" b="1" dirty="0">
                <a:solidFill>
                  <a:srgbClr val="FFFFFF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 Beauty Professional</a:t>
            </a:r>
            <a:endParaRPr lang="en-US" sz="4050" dirty="0"/>
          </a:p>
        </p:txBody>
      </p:sp>
      <p:sp>
        <p:nvSpPr>
          <p:cNvPr id="4" name="Text 1"/>
          <p:cNvSpPr/>
          <p:nvPr/>
        </p:nvSpPr>
        <p:spPr>
          <a:xfrm>
            <a:off x="2781598" y="1600200"/>
            <a:ext cx="3580805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4050" b="1" dirty="0">
                <a:solidFill>
                  <a:srgbClr val="FDE68A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Career Success</a:t>
            </a:r>
            <a:endParaRPr lang="en-US" sz="4050" dirty="0"/>
          </a:p>
        </p:txBody>
      </p:sp>
      <p:sp>
        <p:nvSpPr>
          <p:cNvPr id="5" name="Text 2"/>
          <p:cNvSpPr/>
          <p:nvPr/>
        </p:nvSpPr>
        <p:spPr>
          <a:xfrm>
            <a:off x="3356670" y="2243138"/>
            <a:ext cx="2430661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4050" b="1" dirty="0">
                <a:solidFill>
                  <a:srgbClr val="FFFFFF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 Workshop </a:t>
            </a:r>
            <a:endParaRPr lang="en-US" sz="4050" dirty="0"/>
          </a:p>
        </p:txBody>
      </p:sp>
      <p:sp>
        <p:nvSpPr>
          <p:cNvPr id="6" name="Text 3"/>
          <p:cNvSpPr/>
          <p:nvPr/>
        </p:nvSpPr>
        <p:spPr>
          <a:xfrm>
            <a:off x="2226171" y="3136106"/>
            <a:ext cx="469165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F3F4F6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Transform Your Passion Into a Thriving Business 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3841384" y="3709392"/>
            <a:ext cx="912698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046" dirty="0">
                <a:solidFill>
                  <a:srgbClr val="E5E7E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Presented by </a:t>
            </a:r>
            <a:endParaRPr lang="en-US" sz="1046" dirty="0"/>
          </a:p>
        </p:txBody>
      </p:sp>
      <p:sp>
        <p:nvSpPr>
          <p:cNvPr id="8" name="Text 5"/>
          <p:cNvSpPr/>
          <p:nvPr/>
        </p:nvSpPr>
        <p:spPr>
          <a:xfrm>
            <a:off x="4326226" y="3726255"/>
            <a:ext cx="1404232" cy="16094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046" b="1" dirty="0" err="1">
                <a:solidFill>
                  <a:srgbClr val="FDE68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Nexgen</a:t>
            </a:r>
            <a:r>
              <a:rPr lang="en-US" sz="1046" b="1" dirty="0">
                <a:solidFill>
                  <a:srgbClr val="FDE68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046" b="1" dirty="0" err="1">
                <a:solidFill>
                  <a:srgbClr val="FDE68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Webcreators</a:t>
            </a:r>
            <a:endParaRPr lang="en-US" sz="1046" dirty="0"/>
          </a:p>
        </p:txBody>
      </p:sp>
      <p:sp>
        <p:nvSpPr>
          <p:cNvPr id="9" name="Text 6"/>
          <p:cNvSpPr/>
          <p:nvPr/>
        </p:nvSpPr>
        <p:spPr>
          <a:xfrm>
            <a:off x="3207844" y="3992305"/>
            <a:ext cx="2728311" cy="14497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dirty="0">
                <a:solidFill>
                  <a:srgbClr val="E5E7E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Licensed </a:t>
            </a:r>
            <a:r>
              <a:rPr lang="en-US" sz="942" dirty="0" err="1">
                <a:solidFill>
                  <a:srgbClr val="E5E7E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BeautyProfessional</a:t>
            </a:r>
            <a:r>
              <a:rPr lang="en-US" sz="942" dirty="0">
                <a:solidFill>
                  <a:srgbClr val="E5E7E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&amp; Business Mentor</a:t>
            </a:r>
            <a:endParaRPr lang="en-US" sz="94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342900"/>
            <a:ext cx="82296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1F2937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Beauty Industry Landscape</a:t>
            </a:r>
            <a:endParaRPr lang="en-US" sz="2025" dirty="0"/>
          </a:p>
        </p:txBody>
      </p:sp>
      <p:sp>
        <p:nvSpPr>
          <p:cNvPr id="5" name="Shape 2"/>
          <p:cNvSpPr/>
          <p:nvPr/>
        </p:nvSpPr>
        <p:spPr>
          <a:xfrm>
            <a:off x="457200" y="742950"/>
            <a:ext cx="685800" cy="28575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457200" y="1000125"/>
            <a:ext cx="3943350" cy="137160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28650" y="1171575"/>
            <a:ext cx="36004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Market Overview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28650" y="1514475"/>
            <a:ext cx="135720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Global Market Size (2024)</a:t>
            </a:r>
            <a:endParaRPr lang="en-US" sz="837" dirty="0"/>
          </a:p>
        </p:txBody>
      </p:sp>
      <p:sp>
        <p:nvSpPr>
          <p:cNvPr id="9" name="Text 6"/>
          <p:cNvSpPr/>
          <p:nvPr/>
        </p:nvSpPr>
        <p:spPr>
          <a:xfrm>
            <a:off x="3575754" y="1514475"/>
            <a:ext cx="65334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04785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$511 Billion</a:t>
            </a:r>
            <a:endParaRPr lang="en-US" sz="837" dirty="0"/>
          </a:p>
        </p:txBody>
      </p:sp>
      <p:sp>
        <p:nvSpPr>
          <p:cNvPr id="10" name="Text 7"/>
          <p:cNvSpPr/>
          <p:nvPr/>
        </p:nvSpPr>
        <p:spPr>
          <a:xfrm>
            <a:off x="628650" y="1771650"/>
            <a:ext cx="107569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Annual Growth Rate</a:t>
            </a:r>
            <a:endParaRPr lang="en-US" sz="837" dirty="0"/>
          </a:p>
        </p:txBody>
      </p:sp>
      <p:sp>
        <p:nvSpPr>
          <p:cNvPr id="11" name="Text 8"/>
          <p:cNvSpPr/>
          <p:nvPr/>
        </p:nvSpPr>
        <p:spPr>
          <a:xfrm>
            <a:off x="3897390" y="1771650"/>
            <a:ext cx="33171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04785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4.75%</a:t>
            </a:r>
            <a:endParaRPr lang="en-US" sz="837" dirty="0"/>
          </a:p>
        </p:txBody>
      </p:sp>
      <p:sp>
        <p:nvSpPr>
          <p:cNvPr id="12" name="Text 9"/>
          <p:cNvSpPr/>
          <p:nvPr/>
        </p:nvSpPr>
        <p:spPr>
          <a:xfrm>
            <a:off x="628650" y="2028825"/>
            <a:ext cx="85462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 Employment</a:t>
            </a:r>
            <a:endParaRPr lang="en-US" sz="837" dirty="0"/>
          </a:p>
        </p:txBody>
      </p:sp>
      <p:sp>
        <p:nvSpPr>
          <p:cNvPr id="13" name="Text 10"/>
          <p:cNvSpPr/>
          <p:nvPr/>
        </p:nvSpPr>
        <p:spPr>
          <a:xfrm>
            <a:off x="3642950" y="2028825"/>
            <a:ext cx="5861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04785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1.2 Million</a:t>
            </a:r>
            <a:endParaRPr lang="en-US" sz="837" dirty="0"/>
          </a:p>
        </p:txBody>
      </p:sp>
      <p:sp>
        <p:nvSpPr>
          <p:cNvPr id="14" name="Shape 11"/>
          <p:cNvSpPr/>
          <p:nvPr/>
        </p:nvSpPr>
        <p:spPr>
          <a:xfrm>
            <a:off x="457200" y="2600325"/>
            <a:ext cx="3943350" cy="162877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8650" y="2771775"/>
            <a:ext cx="36004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Career Opportunities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628650" y="3157538"/>
            <a:ext cx="85725" cy="85725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800100" y="3114675"/>
            <a:ext cx="281887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85% become independent contractors within 5 years</a:t>
            </a:r>
            <a:endParaRPr lang="en-US" sz="837" dirty="0"/>
          </a:p>
        </p:txBody>
      </p:sp>
      <p:sp>
        <p:nvSpPr>
          <p:cNvPr id="18" name="Shape 15"/>
          <p:cNvSpPr/>
          <p:nvPr/>
        </p:nvSpPr>
        <p:spPr>
          <a:xfrm>
            <a:off x="628650" y="3414713"/>
            <a:ext cx="85725" cy="85725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00100" y="3371850"/>
            <a:ext cx="209981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Average salon owner income: $75,000+</a:t>
            </a:r>
            <a:endParaRPr lang="en-US" sz="837" dirty="0"/>
          </a:p>
        </p:txBody>
      </p:sp>
      <p:sp>
        <p:nvSpPr>
          <p:cNvPr id="20" name="Shape 17"/>
          <p:cNvSpPr/>
          <p:nvPr/>
        </p:nvSpPr>
        <p:spPr>
          <a:xfrm>
            <a:off x="628650" y="3671888"/>
            <a:ext cx="85725" cy="85725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800100" y="3629025"/>
            <a:ext cx="219583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Flexible scheduling and creative freedom</a:t>
            </a:r>
            <a:endParaRPr lang="en-US" sz="837" dirty="0"/>
          </a:p>
        </p:txBody>
      </p:sp>
      <p:sp>
        <p:nvSpPr>
          <p:cNvPr id="22" name="Shape 19"/>
          <p:cNvSpPr/>
          <p:nvPr/>
        </p:nvSpPr>
        <p:spPr>
          <a:xfrm>
            <a:off x="628650" y="3929063"/>
            <a:ext cx="85725" cy="85725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800100" y="3886200"/>
            <a:ext cx="219000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Growing demand for specialized services</a:t>
            </a:r>
            <a:endParaRPr lang="en-US" sz="837" dirty="0"/>
          </a:p>
        </p:txBody>
      </p:sp>
      <p:sp>
        <p:nvSpPr>
          <p:cNvPr id="24" name="Shape 21"/>
          <p:cNvSpPr/>
          <p:nvPr/>
        </p:nvSpPr>
        <p:spPr>
          <a:xfrm>
            <a:off x="4743450" y="971550"/>
            <a:ext cx="3943350" cy="341272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4914900" y="1171575"/>
            <a:ext cx="36004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Industry Growth Projection</a:t>
            </a:r>
            <a:endParaRPr lang="en-US" sz="1350" dirty="0"/>
          </a:p>
        </p:txBody>
      </p:sp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900" y="1571625"/>
            <a:ext cx="3600450" cy="2500313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4914900" y="4186238"/>
            <a:ext cx="360045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732" dirty="0">
                <a:solidFill>
                  <a:srgbClr val="4B556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Source: IBISWorld Beauty Industry Reports 2024 </a:t>
            </a:r>
            <a:endParaRPr lang="en-US" sz="7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2293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342900"/>
            <a:ext cx="82296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1F2937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Entrepreneurial Mindset</a:t>
            </a:r>
            <a:endParaRPr lang="en-US" sz="2025" dirty="0"/>
          </a:p>
        </p:txBody>
      </p:sp>
      <p:sp>
        <p:nvSpPr>
          <p:cNvPr id="5" name="Shape 2"/>
          <p:cNvSpPr/>
          <p:nvPr/>
        </p:nvSpPr>
        <p:spPr>
          <a:xfrm>
            <a:off x="457200" y="742950"/>
            <a:ext cx="685800" cy="28575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28650" y="5336381"/>
            <a:ext cx="2955727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i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"Success in beauty is about more than technical skills—</a:t>
            </a:r>
            <a:endParaRPr lang="en-US" sz="942" dirty="0"/>
          </a:p>
        </p:txBody>
      </p:sp>
      <p:sp>
        <p:nvSpPr>
          <p:cNvPr id="8" name="Text 5"/>
          <p:cNvSpPr/>
          <p:nvPr/>
        </p:nvSpPr>
        <p:spPr>
          <a:xfrm>
            <a:off x="628650" y="5536406"/>
            <a:ext cx="3132534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i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it's about building relationships and creating experiences." </a:t>
            </a:r>
            <a:endParaRPr lang="en-US" sz="942" dirty="0"/>
          </a:p>
        </p:txBody>
      </p:sp>
      <p:sp>
        <p:nvSpPr>
          <p:cNvPr id="9" name="Shape 6"/>
          <p:cNvSpPr/>
          <p:nvPr/>
        </p:nvSpPr>
        <p:spPr>
          <a:xfrm>
            <a:off x="4743450" y="1000125"/>
            <a:ext cx="3943350" cy="151447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900" y="1185863"/>
            <a:ext cx="128588" cy="17145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129213" y="1171575"/>
            <a:ext cx="1841302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Think Like an Entrepreneur</a:t>
            </a:r>
            <a:endParaRPr lang="en-US" sz="1046" dirty="0"/>
          </a:p>
        </p:txBody>
      </p:sp>
      <p:sp>
        <p:nvSpPr>
          <p:cNvPr id="12" name="Text 8"/>
          <p:cNvSpPr/>
          <p:nvPr/>
        </p:nvSpPr>
        <p:spPr>
          <a:xfrm>
            <a:off x="4914900" y="148590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View yourself as a business owner, not just a service provider</a:t>
            </a:r>
            <a:endParaRPr lang="en-US" sz="837" dirty="0"/>
          </a:p>
        </p:txBody>
      </p:sp>
      <p:sp>
        <p:nvSpPr>
          <p:cNvPr id="13" name="Text 9"/>
          <p:cNvSpPr/>
          <p:nvPr/>
        </p:nvSpPr>
        <p:spPr>
          <a:xfrm>
            <a:off x="4914900" y="171450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Focus on solving client problems and creating value</a:t>
            </a:r>
            <a:endParaRPr lang="en-US" sz="837" dirty="0"/>
          </a:p>
        </p:txBody>
      </p:sp>
      <p:sp>
        <p:nvSpPr>
          <p:cNvPr id="14" name="Text 10"/>
          <p:cNvSpPr/>
          <p:nvPr/>
        </p:nvSpPr>
        <p:spPr>
          <a:xfrm>
            <a:off x="4914900" y="194310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Embrace continuous learning and skill development</a:t>
            </a:r>
            <a:endParaRPr lang="en-US" sz="837" dirty="0"/>
          </a:p>
        </p:txBody>
      </p:sp>
      <p:sp>
        <p:nvSpPr>
          <p:cNvPr id="15" name="Text 11"/>
          <p:cNvSpPr/>
          <p:nvPr/>
        </p:nvSpPr>
        <p:spPr>
          <a:xfrm>
            <a:off x="4914900" y="217170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Build systems that work without your constant presence</a:t>
            </a:r>
            <a:endParaRPr lang="en-US" sz="837" dirty="0"/>
          </a:p>
        </p:txBody>
      </p:sp>
      <p:sp>
        <p:nvSpPr>
          <p:cNvPr id="16" name="Shape 12"/>
          <p:cNvSpPr/>
          <p:nvPr/>
        </p:nvSpPr>
        <p:spPr>
          <a:xfrm>
            <a:off x="4743450" y="2686050"/>
            <a:ext cx="3943350" cy="151447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900" y="2871788"/>
            <a:ext cx="171450" cy="17145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172075" y="2857500"/>
            <a:ext cx="1773436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Growth Mindset Principles</a:t>
            </a:r>
            <a:endParaRPr lang="en-US" sz="1046" dirty="0"/>
          </a:p>
        </p:txBody>
      </p:sp>
      <p:sp>
        <p:nvSpPr>
          <p:cNvPr id="19" name="Text 14"/>
          <p:cNvSpPr/>
          <p:nvPr/>
        </p:nvSpPr>
        <p:spPr>
          <a:xfrm>
            <a:off x="4914900" y="3171825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Failures are learning opportunities, not setbacks</a:t>
            </a:r>
            <a:endParaRPr lang="en-US" sz="837" dirty="0"/>
          </a:p>
        </p:txBody>
      </p:sp>
      <p:sp>
        <p:nvSpPr>
          <p:cNvPr id="20" name="Text 15"/>
          <p:cNvSpPr/>
          <p:nvPr/>
        </p:nvSpPr>
        <p:spPr>
          <a:xfrm>
            <a:off x="4914900" y="3400425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Invest in yourself before expecting others to invest in you</a:t>
            </a:r>
            <a:endParaRPr lang="en-US" sz="837" dirty="0"/>
          </a:p>
        </p:txBody>
      </p:sp>
      <p:sp>
        <p:nvSpPr>
          <p:cNvPr id="21" name="Text 16"/>
          <p:cNvSpPr/>
          <p:nvPr/>
        </p:nvSpPr>
        <p:spPr>
          <a:xfrm>
            <a:off x="4914900" y="3629025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Network with other professionals and business owners</a:t>
            </a:r>
            <a:endParaRPr lang="en-US" sz="837" dirty="0"/>
          </a:p>
        </p:txBody>
      </p:sp>
      <p:sp>
        <p:nvSpPr>
          <p:cNvPr id="22" name="Text 17"/>
          <p:cNvSpPr/>
          <p:nvPr/>
        </p:nvSpPr>
        <p:spPr>
          <a:xfrm>
            <a:off x="4914900" y="3857625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Set measurable goals and track your progress</a:t>
            </a:r>
            <a:endParaRPr lang="en-US" sz="837" dirty="0"/>
          </a:p>
        </p:txBody>
      </p:sp>
      <p:sp>
        <p:nvSpPr>
          <p:cNvPr id="23" name="Shape 18"/>
          <p:cNvSpPr/>
          <p:nvPr/>
        </p:nvSpPr>
        <p:spPr>
          <a:xfrm>
            <a:off x="4743450" y="4371975"/>
            <a:ext cx="3943350" cy="151447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4900" y="4557713"/>
            <a:ext cx="171450" cy="17145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5172075" y="4543425"/>
            <a:ext cx="1348383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Building Confidence</a:t>
            </a:r>
            <a:endParaRPr lang="en-US" sz="1046" dirty="0"/>
          </a:p>
        </p:txBody>
      </p:sp>
      <p:sp>
        <p:nvSpPr>
          <p:cNvPr id="26" name="Text 20"/>
          <p:cNvSpPr/>
          <p:nvPr/>
        </p:nvSpPr>
        <p:spPr>
          <a:xfrm>
            <a:off x="4914900" y="485775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Start with friends and family to build your portfolio</a:t>
            </a:r>
            <a:endParaRPr lang="en-US" sz="837" dirty="0"/>
          </a:p>
        </p:txBody>
      </p:sp>
      <p:sp>
        <p:nvSpPr>
          <p:cNvPr id="27" name="Text 21"/>
          <p:cNvSpPr/>
          <p:nvPr/>
        </p:nvSpPr>
        <p:spPr>
          <a:xfrm>
            <a:off x="4914900" y="508635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Document every success and positive feedback</a:t>
            </a:r>
            <a:endParaRPr lang="en-US" sz="837" dirty="0"/>
          </a:p>
        </p:txBody>
      </p:sp>
      <p:sp>
        <p:nvSpPr>
          <p:cNvPr id="28" name="Text 22"/>
          <p:cNvSpPr/>
          <p:nvPr/>
        </p:nvSpPr>
        <p:spPr>
          <a:xfrm>
            <a:off x="4914900" y="531495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Charge what you're worth—don't undervalue your skills</a:t>
            </a:r>
            <a:endParaRPr lang="en-US" sz="837" dirty="0"/>
          </a:p>
        </p:txBody>
      </p:sp>
      <p:sp>
        <p:nvSpPr>
          <p:cNvPr id="29" name="Text 23"/>
          <p:cNvSpPr/>
          <p:nvPr/>
        </p:nvSpPr>
        <p:spPr>
          <a:xfrm>
            <a:off x="4914900" y="554355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Remember: every expert was once a beginner</a:t>
            </a:r>
            <a:endParaRPr lang="en-US" sz="8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720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85750"/>
            <a:ext cx="82296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1F2937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Business Setup Essentials</a:t>
            </a:r>
            <a:endParaRPr lang="en-US" sz="2025" dirty="0"/>
          </a:p>
        </p:txBody>
      </p:sp>
      <p:sp>
        <p:nvSpPr>
          <p:cNvPr id="5" name="Shape 2"/>
          <p:cNvSpPr/>
          <p:nvPr/>
        </p:nvSpPr>
        <p:spPr>
          <a:xfrm>
            <a:off x="457200" y="628650"/>
            <a:ext cx="685800" cy="28575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 rot="-300000">
            <a:off x="731027" y="816752"/>
            <a:ext cx="2166972" cy="2166972"/>
          </a:xfrm>
          <a:prstGeom prst="rect">
            <a:avLst/>
          </a:prstGeom>
          <a:solidFill>
            <a:srgbClr val="FFFFFF"/>
          </a:solidFill>
          <a:ln w="99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885810" y="971535"/>
            <a:ext cx="1726654" cy="362925"/>
          </a:xfrm>
          <a:prstGeom prst="rect">
            <a:avLst/>
          </a:prstGeom>
          <a:solidFill>
            <a:srgbClr val="2E5D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10715" y="1256198"/>
            <a:ext cx="1722919" cy="32022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BUSINESS LICENSE</a:t>
            </a:r>
            <a:endParaRPr lang="en-US" sz="837" dirty="0"/>
          </a:p>
        </p:txBody>
      </p:sp>
      <p:sp>
        <p:nvSpPr>
          <p:cNvPr id="9" name="Shape 6"/>
          <p:cNvSpPr/>
          <p:nvPr/>
        </p:nvSpPr>
        <p:spPr>
          <a:xfrm>
            <a:off x="933129" y="1527337"/>
            <a:ext cx="1542159" cy="191418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943091" y="1641202"/>
            <a:ext cx="1542159" cy="191418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953053" y="1755067"/>
            <a:ext cx="1542159" cy="191418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963015" y="1868932"/>
            <a:ext cx="1542159" cy="191418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977335" y="2104837"/>
            <a:ext cx="724109" cy="204593"/>
          </a:xfrm>
          <a:prstGeom prst="rect">
            <a:avLst/>
          </a:prstGeom>
          <a:solidFill>
            <a:srgbClr val="E8B4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 rot="900000">
            <a:off x="2262768" y="2236421"/>
            <a:ext cx="496543" cy="4965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b="1" dirty="0">
                <a:solidFill>
                  <a:srgbClr val="2E5D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APPROVED</a:t>
            </a:r>
            <a:endParaRPr lang="en-US" sz="837" dirty="0"/>
          </a:p>
        </p:txBody>
      </p:sp>
      <p:sp>
        <p:nvSpPr>
          <p:cNvPr id="15" name="Shape 12"/>
          <p:cNvSpPr/>
          <p:nvPr/>
        </p:nvSpPr>
        <p:spPr>
          <a:xfrm rot="180000">
            <a:off x="1124244" y="924219"/>
            <a:ext cx="1952037" cy="1952037"/>
          </a:xfrm>
          <a:prstGeom prst="rect">
            <a:avLst/>
          </a:prstGeom>
          <a:solidFill>
            <a:srgbClr val="FFFFFF"/>
          </a:solidFill>
          <a:ln w="99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1345437" y="1074376"/>
            <a:ext cx="1580687" cy="296271"/>
          </a:xfrm>
          <a:prstGeom prst="rect">
            <a:avLst/>
          </a:prstGeom>
          <a:solidFill>
            <a:srgbClr val="2E5D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1332725" y="1359734"/>
            <a:ext cx="1578444" cy="25346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LIABILITY INSURANCE</a:t>
            </a:r>
            <a:endParaRPr lang="en-US" sz="837" dirty="0"/>
          </a:p>
        </p:txBody>
      </p:sp>
      <p:sp>
        <p:nvSpPr>
          <p:cNvPr id="18" name="Shape 15"/>
          <p:cNvSpPr/>
          <p:nvPr/>
        </p:nvSpPr>
        <p:spPr>
          <a:xfrm>
            <a:off x="1325248" y="1616557"/>
            <a:ext cx="1415515" cy="131099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1319266" y="1730700"/>
            <a:ext cx="1415515" cy="131099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1313284" y="1844843"/>
            <a:ext cx="1415515" cy="131099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1300198" y="2008924"/>
            <a:ext cx="720873" cy="180067"/>
          </a:xfrm>
          <a:prstGeom prst="rect">
            <a:avLst/>
          </a:prstGeom>
          <a:solidFill>
            <a:srgbClr val="E8B4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 rot="-120000">
            <a:off x="1499367" y="1013592"/>
            <a:ext cx="1773291" cy="1773291"/>
          </a:xfrm>
          <a:prstGeom prst="rect">
            <a:avLst/>
          </a:prstGeom>
          <a:solidFill>
            <a:srgbClr val="FFFFFF"/>
          </a:solidFill>
          <a:ln w="99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1647141" y="1161366"/>
            <a:ext cx="1435359" cy="264045"/>
          </a:xfrm>
          <a:prstGeom prst="rect">
            <a:avLst/>
          </a:prstGeom>
          <a:solidFill>
            <a:srgbClr val="2E5D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1657114" y="1446942"/>
            <a:ext cx="1433863" cy="22120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LLC FORMATION</a:t>
            </a:r>
            <a:endParaRPr lang="en-US" sz="837" dirty="0"/>
          </a:p>
        </p:txBody>
      </p:sp>
      <p:sp>
        <p:nvSpPr>
          <p:cNvPr id="25" name="Shape 22"/>
          <p:cNvSpPr/>
          <p:nvPr/>
        </p:nvSpPr>
        <p:spPr>
          <a:xfrm>
            <a:off x="1666089" y="1708947"/>
            <a:ext cx="1287086" cy="101992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1670078" y="1823177"/>
            <a:ext cx="1287086" cy="101991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1674067" y="1937408"/>
            <a:ext cx="1287086" cy="101992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1679801" y="2121559"/>
            <a:ext cx="718926" cy="167719"/>
          </a:xfrm>
          <a:prstGeom prst="rect">
            <a:avLst/>
          </a:prstGeom>
          <a:solidFill>
            <a:srgbClr val="E8B4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457200" y="3086100"/>
            <a:ext cx="3971925" cy="97155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5" y="3257550"/>
            <a:ext cx="111147" cy="142875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796947" y="3228975"/>
            <a:ext cx="1064112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Licenses &amp; Permits</a:t>
            </a:r>
            <a:endParaRPr lang="en-US" sz="942" dirty="0"/>
          </a:p>
        </p:txBody>
      </p:sp>
      <p:sp>
        <p:nvSpPr>
          <p:cNvPr id="32" name="Text 28"/>
          <p:cNvSpPr/>
          <p:nvPr/>
        </p:nvSpPr>
        <p:spPr>
          <a:xfrm>
            <a:off x="600075" y="3521869"/>
            <a:ext cx="1173863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Cosmetology License</a:t>
            </a:r>
            <a:endParaRPr lang="en-US" sz="837" dirty="0"/>
          </a:p>
        </p:txBody>
      </p:sp>
      <p:sp>
        <p:nvSpPr>
          <p:cNvPr id="33" name="Text 29"/>
          <p:cNvSpPr/>
          <p:nvPr/>
        </p:nvSpPr>
        <p:spPr>
          <a:xfrm>
            <a:off x="2471738" y="3521869"/>
            <a:ext cx="934771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Business License</a:t>
            </a:r>
            <a:endParaRPr lang="en-US" sz="837" dirty="0"/>
          </a:p>
        </p:txBody>
      </p:sp>
      <p:sp>
        <p:nvSpPr>
          <p:cNvPr id="34" name="Text 30"/>
          <p:cNvSpPr/>
          <p:nvPr/>
        </p:nvSpPr>
        <p:spPr>
          <a:xfrm>
            <a:off x="600075" y="3750469"/>
            <a:ext cx="68878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EIN Number</a:t>
            </a:r>
            <a:endParaRPr lang="en-US" sz="837" dirty="0"/>
          </a:p>
        </p:txBody>
      </p:sp>
      <p:sp>
        <p:nvSpPr>
          <p:cNvPr id="35" name="Text 31"/>
          <p:cNvSpPr/>
          <p:nvPr/>
        </p:nvSpPr>
        <p:spPr>
          <a:xfrm>
            <a:off x="2471738" y="3750469"/>
            <a:ext cx="1132508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Salon Establishment</a:t>
            </a:r>
            <a:endParaRPr lang="en-US" sz="837" dirty="0"/>
          </a:p>
        </p:txBody>
      </p:sp>
      <p:sp>
        <p:nvSpPr>
          <p:cNvPr id="36" name="Shape 32"/>
          <p:cNvSpPr/>
          <p:nvPr/>
        </p:nvSpPr>
        <p:spPr>
          <a:xfrm>
            <a:off x="4714875" y="828675"/>
            <a:ext cx="3971925" cy="120015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3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0" y="1000125"/>
            <a:ext cx="111147" cy="142875"/>
          </a:xfrm>
          <a:prstGeom prst="rect">
            <a:avLst/>
          </a:prstGeom>
        </p:spPr>
      </p:pic>
      <p:sp>
        <p:nvSpPr>
          <p:cNvPr id="38" name="Text 33"/>
          <p:cNvSpPr/>
          <p:nvPr/>
        </p:nvSpPr>
        <p:spPr>
          <a:xfrm>
            <a:off x="5054622" y="971550"/>
            <a:ext cx="136934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Legal Business Structure</a:t>
            </a:r>
            <a:endParaRPr lang="en-US" sz="942" dirty="0"/>
          </a:p>
        </p:txBody>
      </p:sp>
      <p:sp>
        <p:nvSpPr>
          <p:cNvPr id="39" name="Text 34"/>
          <p:cNvSpPr/>
          <p:nvPr/>
        </p:nvSpPr>
        <p:spPr>
          <a:xfrm>
            <a:off x="4857750" y="1264444"/>
            <a:ext cx="110415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Sole Proprietorship:</a:t>
            </a:r>
            <a:endParaRPr lang="en-US" sz="837" dirty="0"/>
          </a:p>
        </p:txBody>
      </p:sp>
      <p:sp>
        <p:nvSpPr>
          <p:cNvPr id="40" name="Text 35"/>
          <p:cNvSpPr/>
          <p:nvPr/>
        </p:nvSpPr>
        <p:spPr>
          <a:xfrm>
            <a:off x="6757988" y="1257300"/>
            <a:ext cx="178593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Simplest, but personal liability</a:t>
            </a:r>
            <a:endParaRPr lang="en-US" sz="837" dirty="0"/>
          </a:p>
        </p:txBody>
      </p:sp>
      <p:sp>
        <p:nvSpPr>
          <p:cNvPr id="41" name="Text 36"/>
          <p:cNvSpPr/>
          <p:nvPr/>
        </p:nvSpPr>
        <p:spPr>
          <a:xfrm>
            <a:off x="4857750" y="1493044"/>
            <a:ext cx="22793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LLC:</a:t>
            </a:r>
            <a:endParaRPr lang="en-US" sz="837" dirty="0"/>
          </a:p>
        </p:txBody>
      </p:sp>
      <p:sp>
        <p:nvSpPr>
          <p:cNvPr id="42" name="Text 37"/>
          <p:cNvSpPr/>
          <p:nvPr/>
        </p:nvSpPr>
        <p:spPr>
          <a:xfrm>
            <a:off x="6757988" y="1485900"/>
            <a:ext cx="178593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Protects personal assets</a:t>
            </a:r>
            <a:endParaRPr lang="en-US" sz="837" dirty="0"/>
          </a:p>
        </p:txBody>
      </p:sp>
      <p:sp>
        <p:nvSpPr>
          <p:cNvPr id="43" name="Text 38"/>
          <p:cNvSpPr/>
          <p:nvPr/>
        </p:nvSpPr>
        <p:spPr>
          <a:xfrm>
            <a:off x="4857750" y="1721644"/>
            <a:ext cx="804118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S-Corporation:</a:t>
            </a:r>
            <a:endParaRPr lang="en-US" sz="837" dirty="0"/>
          </a:p>
        </p:txBody>
      </p:sp>
      <p:sp>
        <p:nvSpPr>
          <p:cNvPr id="44" name="Text 39"/>
          <p:cNvSpPr/>
          <p:nvPr/>
        </p:nvSpPr>
        <p:spPr>
          <a:xfrm>
            <a:off x="6757988" y="1714500"/>
            <a:ext cx="178593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Tax benefits for higher income</a:t>
            </a:r>
            <a:endParaRPr lang="en-US" sz="837" dirty="0"/>
          </a:p>
        </p:txBody>
      </p:sp>
      <p:sp>
        <p:nvSpPr>
          <p:cNvPr id="45" name="Shape 40"/>
          <p:cNvSpPr/>
          <p:nvPr/>
        </p:nvSpPr>
        <p:spPr>
          <a:xfrm>
            <a:off x="4714875" y="2171700"/>
            <a:ext cx="3971925" cy="120015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7750" y="2343150"/>
            <a:ext cx="111147" cy="142875"/>
          </a:xfrm>
          <a:prstGeom prst="rect">
            <a:avLst/>
          </a:prstGeom>
        </p:spPr>
      </p:pic>
      <p:sp>
        <p:nvSpPr>
          <p:cNvPr id="47" name="Text 41"/>
          <p:cNvSpPr/>
          <p:nvPr/>
        </p:nvSpPr>
        <p:spPr>
          <a:xfrm>
            <a:off x="5054622" y="2314575"/>
            <a:ext cx="1351369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Insurance Requirements</a:t>
            </a:r>
            <a:endParaRPr lang="en-US" sz="942" dirty="0"/>
          </a:p>
        </p:txBody>
      </p:sp>
      <p:sp>
        <p:nvSpPr>
          <p:cNvPr id="48" name="Text 42"/>
          <p:cNvSpPr/>
          <p:nvPr/>
        </p:nvSpPr>
        <p:spPr>
          <a:xfrm>
            <a:off x="4857750" y="2607469"/>
            <a:ext cx="118940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Professional Liability:</a:t>
            </a:r>
            <a:endParaRPr lang="en-US" sz="837" dirty="0"/>
          </a:p>
        </p:txBody>
      </p:sp>
      <p:sp>
        <p:nvSpPr>
          <p:cNvPr id="49" name="Text 43"/>
          <p:cNvSpPr/>
          <p:nvPr/>
        </p:nvSpPr>
        <p:spPr>
          <a:xfrm>
            <a:off x="6757988" y="2600325"/>
            <a:ext cx="178593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Protects against negligence</a:t>
            </a:r>
            <a:endParaRPr lang="en-US" sz="837" dirty="0"/>
          </a:p>
        </p:txBody>
      </p:sp>
      <p:sp>
        <p:nvSpPr>
          <p:cNvPr id="50" name="Text 44"/>
          <p:cNvSpPr/>
          <p:nvPr/>
        </p:nvSpPr>
        <p:spPr>
          <a:xfrm>
            <a:off x="4857750" y="2836069"/>
            <a:ext cx="94046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General Liability:</a:t>
            </a:r>
            <a:endParaRPr lang="en-US" sz="837" dirty="0"/>
          </a:p>
        </p:txBody>
      </p:sp>
      <p:sp>
        <p:nvSpPr>
          <p:cNvPr id="51" name="Text 45"/>
          <p:cNvSpPr/>
          <p:nvPr/>
        </p:nvSpPr>
        <p:spPr>
          <a:xfrm>
            <a:off x="6757988" y="2828925"/>
            <a:ext cx="178593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Covers accidents &amp; injuries</a:t>
            </a:r>
            <a:endParaRPr lang="en-US" sz="837" dirty="0"/>
          </a:p>
        </p:txBody>
      </p:sp>
      <p:sp>
        <p:nvSpPr>
          <p:cNvPr id="52" name="Text 46"/>
          <p:cNvSpPr/>
          <p:nvPr/>
        </p:nvSpPr>
        <p:spPr>
          <a:xfrm>
            <a:off x="4857750" y="3064669"/>
            <a:ext cx="94082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Product Liability:</a:t>
            </a:r>
            <a:endParaRPr lang="en-US" sz="837" dirty="0"/>
          </a:p>
        </p:txBody>
      </p:sp>
      <p:sp>
        <p:nvSpPr>
          <p:cNvPr id="53" name="Text 47"/>
          <p:cNvSpPr/>
          <p:nvPr/>
        </p:nvSpPr>
        <p:spPr>
          <a:xfrm>
            <a:off x="6757988" y="3057525"/>
            <a:ext cx="178593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For retail product sales</a:t>
            </a:r>
            <a:endParaRPr lang="en-US" sz="837" dirty="0"/>
          </a:p>
        </p:txBody>
      </p:sp>
      <p:sp>
        <p:nvSpPr>
          <p:cNvPr id="54" name="Shape 48"/>
          <p:cNvSpPr/>
          <p:nvPr/>
        </p:nvSpPr>
        <p:spPr>
          <a:xfrm>
            <a:off x="4714875" y="3514725"/>
            <a:ext cx="3971925" cy="137160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7750" y="3686175"/>
            <a:ext cx="111147" cy="142875"/>
          </a:xfrm>
          <a:prstGeom prst="rect">
            <a:avLst/>
          </a:prstGeom>
        </p:spPr>
      </p:pic>
      <p:sp>
        <p:nvSpPr>
          <p:cNvPr id="56" name="Text 49"/>
          <p:cNvSpPr/>
          <p:nvPr/>
        </p:nvSpPr>
        <p:spPr>
          <a:xfrm>
            <a:off x="5054622" y="3657600"/>
            <a:ext cx="1063498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Tax Considerations</a:t>
            </a:r>
            <a:endParaRPr lang="en-US" sz="942" dirty="0"/>
          </a:p>
        </p:txBody>
      </p:sp>
      <p:sp>
        <p:nvSpPr>
          <p:cNvPr id="57" name="Text 50"/>
          <p:cNvSpPr/>
          <p:nvPr/>
        </p:nvSpPr>
        <p:spPr>
          <a:xfrm>
            <a:off x="4857750" y="3950494"/>
            <a:ext cx="1195239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Self-Employment Tax:</a:t>
            </a:r>
            <a:endParaRPr lang="en-US" sz="837" dirty="0"/>
          </a:p>
        </p:txBody>
      </p:sp>
      <p:sp>
        <p:nvSpPr>
          <p:cNvPr id="58" name="Text 51"/>
          <p:cNvSpPr/>
          <p:nvPr/>
        </p:nvSpPr>
        <p:spPr>
          <a:xfrm>
            <a:off x="6757988" y="3943350"/>
            <a:ext cx="178593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15.3% for Social Security/Medicare</a:t>
            </a:r>
            <a:endParaRPr lang="en-US" sz="837" dirty="0"/>
          </a:p>
        </p:txBody>
      </p:sp>
      <p:sp>
        <p:nvSpPr>
          <p:cNvPr id="59" name="Text 52"/>
          <p:cNvSpPr/>
          <p:nvPr/>
        </p:nvSpPr>
        <p:spPr>
          <a:xfrm>
            <a:off x="4857750" y="4350544"/>
            <a:ext cx="149882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Quarterly Estimated Taxes:</a:t>
            </a:r>
            <a:endParaRPr lang="en-US" sz="837" dirty="0"/>
          </a:p>
        </p:txBody>
      </p:sp>
      <p:sp>
        <p:nvSpPr>
          <p:cNvPr id="60" name="Text 53"/>
          <p:cNvSpPr/>
          <p:nvPr/>
        </p:nvSpPr>
        <p:spPr>
          <a:xfrm>
            <a:off x="6757988" y="4343400"/>
            <a:ext cx="178593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Required for self-employed</a:t>
            </a:r>
            <a:endParaRPr lang="en-US" sz="837" dirty="0"/>
          </a:p>
        </p:txBody>
      </p:sp>
      <p:sp>
        <p:nvSpPr>
          <p:cNvPr id="61" name="Text 54"/>
          <p:cNvSpPr/>
          <p:nvPr/>
        </p:nvSpPr>
        <p:spPr>
          <a:xfrm>
            <a:off x="4857750" y="4579144"/>
            <a:ext cx="118301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Business Deductions:</a:t>
            </a:r>
            <a:endParaRPr lang="en-US" sz="837" dirty="0"/>
          </a:p>
        </p:txBody>
      </p:sp>
      <p:sp>
        <p:nvSpPr>
          <p:cNvPr id="62" name="Text 55"/>
          <p:cNvSpPr/>
          <p:nvPr/>
        </p:nvSpPr>
        <p:spPr>
          <a:xfrm>
            <a:off x="6757988" y="4572000"/>
            <a:ext cx="178593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Equipment, supplies, education</a:t>
            </a:r>
            <a:endParaRPr lang="en-US" sz="83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400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5543550"/>
            <a:ext cx="9144000" cy="85725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457200" y="342900"/>
            <a:ext cx="82296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1F2937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Pricing Your Services</a:t>
            </a:r>
            <a:endParaRPr lang="en-US" sz="2025" dirty="0"/>
          </a:p>
        </p:txBody>
      </p:sp>
      <p:sp>
        <p:nvSpPr>
          <p:cNvPr id="5" name="Shape 2"/>
          <p:cNvSpPr/>
          <p:nvPr/>
        </p:nvSpPr>
        <p:spPr>
          <a:xfrm>
            <a:off x="457200" y="742950"/>
            <a:ext cx="685800" cy="28575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457200" y="1000125"/>
            <a:ext cx="3943350" cy="505777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28650" y="1171575"/>
            <a:ext cx="36004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Pricing Models Comparison</a:t>
            </a:r>
            <a:endParaRPr lang="en-US" sz="13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1571625"/>
            <a:ext cx="3600450" cy="2500313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28650" y="4271963"/>
            <a:ext cx="85725" cy="85725"/>
          </a:xfrm>
          <a:prstGeom prst="ellipse">
            <a:avLst/>
          </a:prstGeom>
          <a:solidFill>
            <a:srgbClr val="0478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771525" y="4246959"/>
            <a:ext cx="639198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Value-Based:</a:t>
            </a:r>
            <a:endParaRPr lang="en-US" sz="732" dirty="0"/>
          </a:p>
        </p:txBody>
      </p:sp>
      <p:sp>
        <p:nvSpPr>
          <p:cNvPr id="11" name="Text 7"/>
          <p:cNvSpPr/>
          <p:nvPr/>
        </p:nvSpPr>
        <p:spPr>
          <a:xfrm>
            <a:off x="1410723" y="4246959"/>
            <a:ext cx="2301487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Price based on client perceived value and results</a:t>
            </a:r>
            <a:endParaRPr lang="en-US" sz="732" dirty="0"/>
          </a:p>
        </p:txBody>
      </p:sp>
      <p:sp>
        <p:nvSpPr>
          <p:cNvPr id="12" name="Shape 8"/>
          <p:cNvSpPr/>
          <p:nvPr/>
        </p:nvSpPr>
        <p:spPr>
          <a:xfrm>
            <a:off x="628650" y="4471988"/>
            <a:ext cx="85725" cy="85725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/>
          <p:nvPr/>
        </p:nvSpPr>
        <p:spPr>
          <a:xfrm>
            <a:off x="771525" y="4446984"/>
            <a:ext cx="447963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Package:</a:t>
            </a:r>
            <a:endParaRPr lang="en-US" sz="732" dirty="0"/>
          </a:p>
        </p:txBody>
      </p:sp>
      <p:sp>
        <p:nvSpPr>
          <p:cNvPr id="14" name="Text 10"/>
          <p:cNvSpPr/>
          <p:nvPr/>
        </p:nvSpPr>
        <p:spPr>
          <a:xfrm>
            <a:off x="1219488" y="4446984"/>
            <a:ext cx="1735122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Bundled services at a slight discount</a:t>
            </a:r>
            <a:endParaRPr lang="en-US" sz="732" dirty="0"/>
          </a:p>
        </p:txBody>
      </p:sp>
      <p:sp>
        <p:nvSpPr>
          <p:cNvPr id="15" name="Shape 11"/>
          <p:cNvSpPr/>
          <p:nvPr/>
        </p:nvSpPr>
        <p:spPr>
          <a:xfrm>
            <a:off x="628650" y="4672013"/>
            <a:ext cx="85725" cy="85725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771525" y="4647009"/>
            <a:ext cx="341868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Tiered:</a:t>
            </a:r>
            <a:endParaRPr lang="en-US" sz="732" dirty="0"/>
          </a:p>
        </p:txBody>
      </p:sp>
      <p:sp>
        <p:nvSpPr>
          <p:cNvPr id="17" name="Text 13"/>
          <p:cNvSpPr/>
          <p:nvPr/>
        </p:nvSpPr>
        <p:spPr>
          <a:xfrm>
            <a:off x="1113393" y="4647009"/>
            <a:ext cx="1585299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Good/Better/Best service options</a:t>
            </a:r>
            <a:endParaRPr lang="en-US" sz="732" dirty="0"/>
          </a:p>
        </p:txBody>
      </p:sp>
      <p:sp>
        <p:nvSpPr>
          <p:cNvPr id="18" name="Shape 14"/>
          <p:cNvSpPr/>
          <p:nvPr/>
        </p:nvSpPr>
        <p:spPr>
          <a:xfrm>
            <a:off x="628650" y="4872038"/>
            <a:ext cx="85725" cy="85725"/>
          </a:xfrm>
          <a:prstGeom prst="ellipse">
            <a:avLst/>
          </a:prstGeom>
          <a:solidFill>
            <a:srgbClr val="F8717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5"/>
          <p:cNvSpPr/>
          <p:nvPr/>
        </p:nvSpPr>
        <p:spPr>
          <a:xfrm>
            <a:off x="771525" y="4847034"/>
            <a:ext cx="365447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Hourly:</a:t>
            </a:r>
            <a:endParaRPr lang="en-US" sz="732" dirty="0"/>
          </a:p>
        </p:txBody>
      </p:sp>
      <p:sp>
        <p:nvSpPr>
          <p:cNvPr id="20" name="Text 16"/>
          <p:cNvSpPr/>
          <p:nvPr/>
        </p:nvSpPr>
        <p:spPr>
          <a:xfrm>
            <a:off x="1136972" y="4847034"/>
            <a:ext cx="1396687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Fixed rate per hour of service</a:t>
            </a:r>
            <a:endParaRPr lang="en-US" sz="732" dirty="0"/>
          </a:p>
        </p:txBody>
      </p:sp>
      <p:sp>
        <p:nvSpPr>
          <p:cNvPr id="21" name="Shape 17"/>
          <p:cNvSpPr/>
          <p:nvPr/>
        </p:nvSpPr>
        <p:spPr>
          <a:xfrm>
            <a:off x="4743450" y="1000125"/>
            <a:ext cx="3943350" cy="168592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900" y="1185863"/>
            <a:ext cx="128588" cy="1714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5129213" y="1171575"/>
            <a:ext cx="1753791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Calculating Your Base Rate</a:t>
            </a:r>
            <a:endParaRPr lang="en-US" sz="1046" dirty="0"/>
          </a:p>
        </p:txBody>
      </p:sp>
      <p:sp>
        <p:nvSpPr>
          <p:cNvPr id="24" name="Text 19"/>
          <p:cNvSpPr/>
          <p:nvPr/>
        </p:nvSpPr>
        <p:spPr>
          <a:xfrm>
            <a:off x="4914900" y="148590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Your minimum hourly rate should cover:</a:t>
            </a:r>
            <a:endParaRPr lang="en-US" sz="837" dirty="0"/>
          </a:p>
        </p:txBody>
      </p:sp>
      <p:sp>
        <p:nvSpPr>
          <p:cNvPr id="25" name="Text 20"/>
          <p:cNvSpPr/>
          <p:nvPr/>
        </p:nvSpPr>
        <p:spPr>
          <a:xfrm>
            <a:off x="5029200" y="1743075"/>
            <a:ext cx="34861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Expenses (products, tools, rent) + 30%</a:t>
            </a:r>
            <a:endParaRPr lang="en-US" sz="837" dirty="0"/>
          </a:p>
        </p:txBody>
      </p:sp>
      <p:sp>
        <p:nvSpPr>
          <p:cNvPr id="26" name="Text 21"/>
          <p:cNvSpPr/>
          <p:nvPr/>
        </p:nvSpPr>
        <p:spPr>
          <a:xfrm>
            <a:off x="5029200" y="1943100"/>
            <a:ext cx="34861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Your desired annual salary ÷ working hours</a:t>
            </a:r>
            <a:endParaRPr lang="en-US" sz="837" dirty="0"/>
          </a:p>
        </p:txBody>
      </p:sp>
      <p:sp>
        <p:nvSpPr>
          <p:cNvPr id="27" name="Text 22"/>
          <p:cNvSpPr/>
          <p:nvPr/>
        </p:nvSpPr>
        <p:spPr>
          <a:xfrm>
            <a:off x="5029200" y="2143125"/>
            <a:ext cx="34861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Taxes and insurance costs</a:t>
            </a:r>
            <a:endParaRPr lang="en-US" sz="837" dirty="0"/>
          </a:p>
        </p:txBody>
      </p:sp>
      <p:sp>
        <p:nvSpPr>
          <p:cNvPr id="28" name="Text 23"/>
          <p:cNvSpPr/>
          <p:nvPr/>
        </p:nvSpPr>
        <p:spPr>
          <a:xfrm>
            <a:off x="5029200" y="2343150"/>
            <a:ext cx="34861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Education and skill development</a:t>
            </a:r>
            <a:endParaRPr lang="en-US" sz="837" dirty="0"/>
          </a:p>
        </p:txBody>
      </p:sp>
      <p:sp>
        <p:nvSpPr>
          <p:cNvPr id="29" name="Shape 24"/>
          <p:cNvSpPr/>
          <p:nvPr/>
        </p:nvSpPr>
        <p:spPr>
          <a:xfrm>
            <a:off x="4743450" y="2857500"/>
            <a:ext cx="3943350" cy="151447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4900" y="3043238"/>
            <a:ext cx="171450" cy="171450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5172075" y="3028950"/>
            <a:ext cx="1418034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Psychology of Pricing</a:t>
            </a:r>
            <a:endParaRPr lang="en-US" sz="1046" dirty="0"/>
          </a:p>
        </p:txBody>
      </p:sp>
      <p:sp>
        <p:nvSpPr>
          <p:cNvPr id="32" name="Text 26"/>
          <p:cNvSpPr/>
          <p:nvPr/>
        </p:nvSpPr>
        <p:spPr>
          <a:xfrm>
            <a:off x="4914900" y="3343275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Clients equate higher prices with higher quality</a:t>
            </a:r>
            <a:endParaRPr lang="en-US" sz="837" dirty="0"/>
          </a:p>
        </p:txBody>
      </p:sp>
      <p:sp>
        <p:nvSpPr>
          <p:cNvPr id="33" name="Text 27"/>
          <p:cNvSpPr/>
          <p:nvPr/>
        </p:nvSpPr>
        <p:spPr>
          <a:xfrm>
            <a:off x="4914900" y="3571875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Odd pricing ($99 vs $100) works for retail, not services</a:t>
            </a:r>
            <a:endParaRPr lang="en-US" sz="837" dirty="0"/>
          </a:p>
        </p:txBody>
      </p:sp>
      <p:sp>
        <p:nvSpPr>
          <p:cNvPr id="34" name="Text 28"/>
          <p:cNvSpPr/>
          <p:nvPr/>
        </p:nvSpPr>
        <p:spPr>
          <a:xfrm>
            <a:off x="4914900" y="3800475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Anchor high-end services to make mid-tier seem reasonable</a:t>
            </a:r>
            <a:endParaRPr lang="en-US" sz="837" dirty="0"/>
          </a:p>
        </p:txBody>
      </p:sp>
      <p:sp>
        <p:nvSpPr>
          <p:cNvPr id="35" name="Text 29"/>
          <p:cNvSpPr/>
          <p:nvPr/>
        </p:nvSpPr>
        <p:spPr>
          <a:xfrm>
            <a:off x="4914900" y="4029075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Focus on value and results, not time or product cost</a:t>
            </a:r>
            <a:endParaRPr lang="en-US" sz="837" dirty="0"/>
          </a:p>
        </p:txBody>
      </p:sp>
      <p:sp>
        <p:nvSpPr>
          <p:cNvPr id="36" name="Shape 30"/>
          <p:cNvSpPr/>
          <p:nvPr/>
        </p:nvSpPr>
        <p:spPr>
          <a:xfrm>
            <a:off x="4743450" y="4543425"/>
            <a:ext cx="3943350" cy="151447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4900" y="4729163"/>
            <a:ext cx="171450" cy="171450"/>
          </a:xfrm>
          <a:prstGeom prst="rect">
            <a:avLst/>
          </a:prstGeom>
        </p:spPr>
      </p:pic>
      <p:sp>
        <p:nvSpPr>
          <p:cNvPr id="38" name="Text 31"/>
          <p:cNvSpPr/>
          <p:nvPr/>
        </p:nvSpPr>
        <p:spPr>
          <a:xfrm>
            <a:off x="5172075" y="4714875"/>
            <a:ext cx="1739503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Common Pricing Mistakes</a:t>
            </a:r>
            <a:endParaRPr lang="en-US" sz="1046" dirty="0"/>
          </a:p>
        </p:txBody>
      </p:sp>
      <p:sp>
        <p:nvSpPr>
          <p:cNvPr id="39" name="Text 32"/>
          <p:cNvSpPr/>
          <p:nvPr/>
        </p:nvSpPr>
        <p:spPr>
          <a:xfrm>
            <a:off x="4914900" y="502920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Undercharging to compete with established professionals</a:t>
            </a:r>
            <a:endParaRPr lang="en-US" sz="837" dirty="0"/>
          </a:p>
        </p:txBody>
      </p:sp>
      <p:sp>
        <p:nvSpPr>
          <p:cNvPr id="40" name="Text 33"/>
          <p:cNvSpPr/>
          <p:nvPr/>
        </p:nvSpPr>
        <p:spPr>
          <a:xfrm>
            <a:off x="4914900" y="525780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Not accounting for all business expenses</a:t>
            </a:r>
            <a:endParaRPr lang="en-US" sz="837" dirty="0"/>
          </a:p>
        </p:txBody>
      </p:sp>
      <p:sp>
        <p:nvSpPr>
          <p:cNvPr id="41" name="Text 34"/>
          <p:cNvSpPr/>
          <p:nvPr/>
        </p:nvSpPr>
        <p:spPr>
          <a:xfrm>
            <a:off x="4914900" y="548640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Failing to raise prices as skills improve</a:t>
            </a:r>
            <a:endParaRPr lang="en-US" sz="837" dirty="0"/>
          </a:p>
        </p:txBody>
      </p:sp>
      <p:sp>
        <p:nvSpPr>
          <p:cNvPr id="42" name="Text 35"/>
          <p:cNvSpPr/>
          <p:nvPr/>
        </p:nvSpPr>
        <p:spPr>
          <a:xfrm>
            <a:off x="4914900" y="571500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Offering too many discounts that devalue your work</a:t>
            </a:r>
            <a:endParaRPr lang="en-US" sz="83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2293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342900"/>
            <a:ext cx="82296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1F2937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Building Your Brand Identity</a:t>
            </a:r>
            <a:endParaRPr lang="en-US" sz="2025" dirty="0"/>
          </a:p>
        </p:txBody>
      </p:sp>
      <p:sp>
        <p:nvSpPr>
          <p:cNvPr id="5" name="Shape 2"/>
          <p:cNvSpPr/>
          <p:nvPr/>
        </p:nvSpPr>
        <p:spPr>
          <a:xfrm>
            <a:off x="457200" y="742950"/>
            <a:ext cx="685800" cy="28575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457200" y="1000125"/>
            <a:ext cx="3943350" cy="4157663"/>
          </a:xfrm>
          <a:prstGeom prst="rect">
            <a:avLst/>
          </a:prstGeom>
          <a:solidFill>
            <a:srgbClr val="FFFFFF">
              <a:alpha val="9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28650" y="1171575"/>
            <a:ext cx="36004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Brand Elements</a:t>
            </a:r>
            <a:endParaRPr lang="en-US" sz="13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4" y="1521619"/>
            <a:ext cx="1728788" cy="1071563"/>
          </a:xfrm>
          <a:prstGeom prst="rect">
            <a:avLst/>
          </a:prstGeom>
        </p:spPr>
      </p:pic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169" y="1521619"/>
            <a:ext cx="1728788" cy="107156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8650" y="2771775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Sample Color Palette</a:t>
            </a:r>
            <a:endParaRPr lang="en-US" sz="837" dirty="0"/>
          </a:p>
        </p:txBody>
      </p:sp>
      <p:sp>
        <p:nvSpPr>
          <p:cNvPr id="11" name="Shape 6"/>
          <p:cNvSpPr/>
          <p:nvPr/>
        </p:nvSpPr>
        <p:spPr>
          <a:xfrm>
            <a:off x="628650" y="3000375"/>
            <a:ext cx="285750" cy="285750"/>
          </a:xfrm>
          <a:prstGeom prst="ellipse">
            <a:avLst/>
          </a:prstGeom>
          <a:solidFill>
            <a:srgbClr val="2E5D4A"/>
          </a:solidFill>
          <a:ln w="198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7"/>
          <p:cNvSpPr/>
          <p:nvPr/>
        </p:nvSpPr>
        <p:spPr>
          <a:xfrm>
            <a:off x="1000125" y="3000375"/>
            <a:ext cx="285750" cy="285750"/>
          </a:xfrm>
          <a:prstGeom prst="ellipse">
            <a:avLst/>
          </a:prstGeom>
          <a:solidFill>
            <a:srgbClr val="7BA05B"/>
          </a:solidFill>
          <a:ln w="198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8"/>
          <p:cNvSpPr/>
          <p:nvPr/>
        </p:nvSpPr>
        <p:spPr>
          <a:xfrm>
            <a:off x="1371600" y="3000375"/>
            <a:ext cx="285750" cy="285750"/>
          </a:xfrm>
          <a:prstGeom prst="ellipse">
            <a:avLst/>
          </a:prstGeom>
          <a:solidFill>
            <a:srgbClr val="E8B4A0"/>
          </a:solidFill>
          <a:ln w="198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9"/>
          <p:cNvSpPr/>
          <p:nvPr/>
        </p:nvSpPr>
        <p:spPr>
          <a:xfrm>
            <a:off x="1743075" y="3000375"/>
            <a:ext cx="285750" cy="285750"/>
          </a:xfrm>
          <a:prstGeom prst="ellipse">
            <a:avLst/>
          </a:prstGeom>
          <a:solidFill>
            <a:srgbClr val="F4F1E8"/>
          </a:solidFill>
          <a:ln w="198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0"/>
          <p:cNvSpPr/>
          <p:nvPr/>
        </p:nvSpPr>
        <p:spPr>
          <a:xfrm>
            <a:off x="2114550" y="3000375"/>
            <a:ext cx="285750" cy="285750"/>
          </a:xfrm>
          <a:prstGeom prst="ellipse">
            <a:avLst/>
          </a:prstGeom>
          <a:solidFill>
            <a:srgbClr val="2C3E50"/>
          </a:solidFill>
          <a:ln w="198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1"/>
          <p:cNvSpPr/>
          <p:nvPr/>
        </p:nvSpPr>
        <p:spPr>
          <a:xfrm>
            <a:off x="628650" y="3457575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Consistent Social Media</a:t>
            </a:r>
            <a:endParaRPr lang="en-US" sz="837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794" y="3693319"/>
            <a:ext cx="3586163" cy="1285875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4743450" y="1000125"/>
            <a:ext cx="3943350" cy="151447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4900" y="1185863"/>
            <a:ext cx="171450" cy="17145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5172075" y="1171575"/>
            <a:ext cx="1401961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Core Brand Elements</a:t>
            </a:r>
            <a:endParaRPr lang="en-US" sz="1046" dirty="0"/>
          </a:p>
        </p:txBody>
      </p:sp>
      <p:sp>
        <p:nvSpPr>
          <p:cNvPr id="21" name="Text 14"/>
          <p:cNvSpPr/>
          <p:nvPr/>
        </p:nvSpPr>
        <p:spPr>
          <a:xfrm>
            <a:off x="4914900" y="1493044"/>
            <a:ext cx="72721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</a:t>
            </a:r>
            <a:endParaRPr lang="en-US" sz="837" dirty="0"/>
          </a:p>
        </p:txBody>
      </p:sp>
      <p:sp>
        <p:nvSpPr>
          <p:cNvPr id="22" name="Text 15"/>
          <p:cNvSpPr/>
          <p:nvPr/>
        </p:nvSpPr>
        <p:spPr>
          <a:xfrm>
            <a:off x="4987621" y="1493044"/>
            <a:ext cx="306679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Logo:</a:t>
            </a:r>
            <a:endParaRPr lang="en-US" sz="837" dirty="0"/>
          </a:p>
        </p:txBody>
      </p:sp>
      <p:sp>
        <p:nvSpPr>
          <p:cNvPr id="23" name="Text 16"/>
          <p:cNvSpPr/>
          <p:nvPr/>
        </p:nvSpPr>
        <p:spPr>
          <a:xfrm>
            <a:off x="5294300" y="1493044"/>
            <a:ext cx="2046433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Simple, memorable, works at any size</a:t>
            </a:r>
            <a:endParaRPr lang="en-US" sz="837" dirty="0"/>
          </a:p>
        </p:txBody>
      </p:sp>
      <p:sp>
        <p:nvSpPr>
          <p:cNvPr id="24" name="Text 17"/>
          <p:cNvSpPr/>
          <p:nvPr/>
        </p:nvSpPr>
        <p:spPr>
          <a:xfrm>
            <a:off x="4914900" y="1721644"/>
            <a:ext cx="72721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</a:t>
            </a:r>
            <a:endParaRPr lang="en-US" sz="837" dirty="0"/>
          </a:p>
        </p:txBody>
      </p:sp>
      <p:sp>
        <p:nvSpPr>
          <p:cNvPr id="25" name="Text 18"/>
          <p:cNvSpPr/>
          <p:nvPr/>
        </p:nvSpPr>
        <p:spPr>
          <a:xfrm>
            <a:off x="4987621" y="1721644"/>
            <a:ext cx="753945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Color Palette:</a:t>
            </a:r>
            <a:endParaRPr lang="en-US" sz="837" dirty="0"/>
          </a:p>
        </p:txBody>
      </p:sp>
      <p:sp>
        <p:nvSpPr>
          <p:cNvPr id="26" name="Text 19"/>
          <p:cNvSpPr/>
          <p:nvPr/>
        </p:nvSpPr>
        <p:spPr>
          <a:xfrm>
            <a:off x="5741566" y="1721644"/>
            <a:ext cx="203147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2-3 primary colors + 2-3 accent colors</a:t>
            </a:r>
            <a:endParaRPr lang="en-US" sz="837" dirty="0"/>
          </a:p>
        </p:txBody>
      </p:sp>
      <p:sp>
        <p:nvSpPr>
          <p:cNvPr id="27" name="Text 20"/>
          <p:cNvSpPr/>
          <p:nvPr/>
        </p:nvSpPr>
        <p:spPr>
          <a:xfrm>
            <a:off x="4914900" y="1950244"/>
            <a:ext cx="72721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</a:t>
            </a:r>
            <a:endParaRPr lang="en-US" sz="837" dirty="0"/>
          </a:p>
        </p:txBody>
      </p:sp>
      <p:sp>
        <p:nvSpPr>
          <p:cNvPr id="28" name="Text 21"/>
          <p:cNvSpPr/>
          <p:nvPr/>
        </p:nvSpPr>
        <p:spPr>
          <a:xfrm>
            <a:off x="4987621" y="1950244"/>
            <a:ext cx="693139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Typography:</a:t>
            </a:r>
            <a:endParaRPr lang="en-US" sz="837" dirty="0"/>
          </a:p>
        </p:txBody>
      </p:sp>
      <p:sp>
        <p:nvSpPr>
          <p:cNvPr id="29" name="Text 22"/>
          <p:cNvSpPr/>
          <p:nvPr/>
        </p:nvSpPr>
        <p:spPr>
          <a:xfrm>
            <a:off x="5680760" y="1950244"/>
            <a:ext cx="195978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Consistent fonts across all materials</a:t>
            </a:r>
            <a:endParaRPr lang="en-US" sz="837" dirty="0"/>
          </a:p>
        </p:txBody>
      </p:sp>
      <p:sp>
        <p:nvSpPr>
          <p:cNvPr id="30" name="Text 23"/>
          <p:cNvSpPr/>
          <p:nvPr/>
        </p:nvSpPr>
        <p:spPr>
          <a:xfrm>
            <a:off x="4914900" y="2178844"/>
            <a:ext cx="72721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</a:t>
            </a:r>
            <a:endParaRPr lang="en-US" sz="837" dirty="0"/>
          </a:p>
        </p:txBody>
      </p:sp>
      <p:sp>
        <p:nvSpPr>
          <p:cNvPr id="31" name="Text 24"/>
          <p:cNvSpPr/>
          <p:nvPr/>
        </p:nvSpPr>
        <p:spPr>
          <a:xfrm>
            <a:off x="4987621" y="2178844"/>
            <a:ext cx="80297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Imagery Style:</a:t>
            </a:r>
            <a:endParaRPr lang="en-US" sz="837" dirty="0"/>
          </a:p>
        </p:txBody>
      </p:sp>
      <p:sp>
        <p:nvSpPr>
          <p:cNvPr id="32" name="Text 25"/>
          <p:cNvSpPr/>
          <p:nvPr/>
        </p:nvSpPr>
        <p:spPr>
          <a:xfrm>
            <a:off x="5790595" y="2178844"/>
            <a:ext cx="2283851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Consistent photo editing and composition</a:t>
            </a:r>
            <a:endParaRPr lang="en-US" sz="837" dirty="0"/>
          </a:p>
        </p:txBody>
      </p:sp>
      <p:sp>
        <p:nvSpPr>
          <p:cNvPr id="33" name="Shape 26"/>
          <p:cNvSpPr/>
          <p:nvPr/>
        </p:nvSpPr>
        <p:spPr>
          <a:xfrm>
            <a:off x="4743450" y="2686050"/>
            <a:ext cx="3943350" cy="151447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4900" y="2871788"/>
            <a:ext cx="171450" cy="171450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5172075" y="2857500"/>
            <a:ext cx="1735931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Brand Voice &amp; Personality</a:t>
            </a:r>
            <a:endParaRPr lang="en-US" sz="1046" dirty="0"/>
          </a:p>
        </p:txBody>
      </p:sp>
      <p:sp>
        <p:nvSpPr>
          <p:cNvPr id="36" name="Text 28"/>
          <p:cNvSpPr/>
          <p:nvPr/>
        </p:nvSpPr>
        <p:spPr>
          <a:xfrm>
            <a:off x="4914900" y="3171825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Define your brand's tone: professional, friendly, luxurious, etc.</a:t>
            </a:r>
            <a:endParaRPr lang="en-US" sz="837" dirty="0"/>
          </a:p>
        </p:txBody>
      </p:sp>
      <p:sp>
        <p:nvSpPr>
          <p:cNvPr id="37" name="Text 29"/>
          <p:cNvSpPr/>
          <p:nvPr/>
        </p:nvSpPr>
        <p:spPr>
          <a:xfrm>
            <a:off x="4914900" y="3400425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Create a consistent writing style for all communications</a:t>
            </a:r>
            <a:endParaRPr lang="en-US" sz="837" dirty="0"/>
          </a:p>
        </p:txBody>
      </p:sp>
      <p:sp>
        <p:nvSpPr>
          <p:cNvPr id="38" name="Text 30"/>
          <p:cNvSpPr/>
          <p:nvPr/>
        </p:nvSpPr>
        <p:spPr>
          <a:xfrm>
            <a:off x="4914900" y="3629025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Develop a unique perspective that differentiates you</a:t>
            </a:r>
            <a:endParaRPr lang="en-US" sz="837" dirty="0"/>
          </a:p>
        </p:txBody>
      </p:sp>
      <p:sp>
        <p:nvSpPr>
          <p:cNvPr id="39" name="Text 31"/>
          <p:cNvSpPr/>
          <p:nvPr/>
        </p:nvSpPr>
        <p:spPr>
          <a:xfrm>
            <a:off x="4914900" y="3857625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Align your personality with your target client's expectations</a:t>
            </a:r>
            <a:endParaRPr lang="en-US" sz="837" dirty="0"/>
          </a:p>
        </p:txBody>
      </p:sp>
      <p:sp>
        <p:nvSpPr>
          <p:cNvPr id="40" name="Shape 32"/>
          <p:cNvSpPr/>
          <p:nvPr/>
        </p:nvSpPr>
        <p:spPr>
          <a:xfrm>
            <a:off x="4743450" y="4371975"/>
            <a:ext cx="3943350" cy="151447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4900" y="4557713"/>
            <a:ext cx="171450" cy="171450"/>
          </a:xfrm>
          <a:prstGeom prst="rect">
            <a:avLst/>
          </a:prstGeom>
        </p:spPr>
      </p:pic>
      <p:sp>
        <p:nvSpPr>
          <p:cNvPr id="42" name="Text 33"/>
          <p:cNvSpPr/>
          <p:nvPr/>
        </p:nvSpPr>
        <p:spPr>
          <a:xfrm>
            <a:off x="5172075" y="4543425"/>
            <a:ext cx="1243013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Brand Consistency</a:t>
            </a:r>
            <a:endParaRPr lang="en-US" sz="1046" dirty="0"/>
          </a:p>
        </p:txBody>
      </p:sp>
      <p:sp>
        <p:nvSpPr>
          <p:cNvPr id="43" name="Text 34"/>
          <p:cNvSpPr/>
          <p:nvPr/>
        </p:nvSpPr>
        <p:spPr>
          <a:xfrm>
            <a:off x="4914900" y="485775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Use the same visual elements across all platforms</a:t>
            </a:r>
            <a:endParaRPr lang="en-US" sz="837" dirty="0"/>
          </a:p>
        </p:txBody>
      </p:sp>
      <p:sp>
        <p:nvSpPr>
          <p:cNvPr id="44" name="Text 35"/>
          <p:cNvSpPr/>
          <p:nvPr/>
        </p:nvSpPr>
        <p:spPr>
          <a:xfrm>
            <a:off x="4914900" y="508635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Create templates for social media posts and stories</a:t>
            </a:r>
            <a:endParaRPr lang="en-US" sz="837" dirty="0"/>
          </a:p>
        </p:txBody>
      </p:sp>
      <p:sp>
        <p:nvSpPr>
          <p:cNvPr id="45" name="Text 36"/>
          <p:cNvSpPr/>
          <p:nvPr/>
        </p:nvSpPr>
        <p:spPr>
          <a:xfrm>
            <a:off x="4914900" y="531495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Develop a brand style guide for reference</a:t>
            </a:r>
            <a:endParaRPr lang="en-US" sz="837" dirty="0"/>
          </a:p>
        </p:txBody>
      </p:sp>
      <p:sp>
        <p:nvSpPr>
          <p:cNvPr id="46" name="Text 37"/>
          <p:cNvSpPr/>
          <p:nvPr/>
        </p:nvSpPr>
        <p:spPr>
          <a:xfrm>
            <a:off x="4914900" y="5543550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Ensure all client touchpoints reflect your brand identity</a:t>
            </a:r>
            <a:endParaRPr lang="en-US" sz="8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25792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5400675"/>
            <a:ext cx="9144000" cy="85725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457200" y="342900"/>
            <a:ext cx="82296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1F2937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Finding Your Niche</a:t>
            </a:r>
            <a:endParaRPr lang="en-US" sz="2025" dirty="0"/>
          </a:p>
        </p:txBody>
      </p:sp>
      <p:sp>
        <p:nvSpPr>
          <p:cNvPr id="5" name="Shape 2"/>
          <p:cNvSpPr/>
          <p:nvPr/>
        </p:nvSpPr>
        <p:spPr>
          <a:xfrm>
            <a:off x="457200" y="742950"/>
            <a:ext cx="685800" cy="28575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457200" y="857250"/>
            <a:ext cx="82296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4B556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Specialization creates higher demand and premium pricing opportunities</a:t>
            </a:r>
            <a:endParaRPr lang="en-US" sz="942" dirty="0"/>
          </a:p>
        </p:txBody>
      </p:sp>
      <p:sp>
        <p:nvSpPr>
          <p:cNvPr id="7" name="Shape 4"/>
          <p:cNvSpPr/>
          <p:nvPr/>
        </p:nvSpPr>
        <p:spPr>
          <a:xfrm>
            <a:off x="457200" y="1285875"/>
            <a:ext cx="3943350" cy="297180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28650" y="1457325"/>
            <a:ext cx="36004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Profitable Niche Markets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28650" y="1828800"/>
            <a:ext cx="285750" cy="285750"/>
          </a:xfrm>
          <a:prstGeom prst="ellipse">
            <a:avLst/>
          </a:prstGeom>
          <a:solidFill>
            <a:srgbClr val="7BA05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231" y="1907381"/>
            <a:ext cx="128588" cy="12858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028700" y="1800225"/>
            <a:ext cx="295215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1F2937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Holistic Beauty</a:t>
            </a:r>
            <a:endParaRPr lang="en-US" sz="837" dirty="0"/>
          </a:p>
        </p:txBody>
      </p:sp>
      <p:sp>
        <p:nvSpPr>
          <p:cNvPr id="12" name="Text 8"/>
          <p:cNvSpPr/>
          <p:nvPr/>
        </p:nvSpPr>
        <p:spPr>
          <a:xfrm>
            <a:off x="1028700" y="1971675"/>
            <a:ext cx="295215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4B556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Organic products, mental health focus, wellness integration</a:t>
            </a:r>
            <a:endParaRPr lang="en-US" sz="837" dirty="0"/>
          </a:p>
        </p:txBody>
      </p:sp>
      <p:sp>
        <p:nvSpPr>
          <p:cNvPr id="13" name="Shape 9"/>
          <p:cNvSpPr/>
          <p:nvPr/>
        </p:nvSpPr>
        <p:spPr>
          <a:xfrm>
            <a:off x="628650" y="2314575"/>
            <a:ext cx="285750" cy="285750"/>
          </a:xfrm>
          <a:prstGeom prst="ellipse">
            <a:avLst/>
          </a:prstGeom>
          <a:solidFill>
            <a:srgbClr val="7BA05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231" y="2393156"/>
            <a:ext cx="128588" cy="12858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028700" y="2286000"/>
            <a:ext cx="310038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1F2937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Neurodivergent-Friendly</a:t>
            </a:r>
            <a:endParaRPr lang="en-US" sz="837" dirty="0"/>
          </a:p>
        </p:txBody>
      </p:sp>
      <p:sp>
        <p:nvSpPr>
          <p:cNvPr id="16" name="Text 11"/>
          <p:cNvSpPr/>
          <p:nvPr/>
        </p:nvSpPr>
        <p:spPr>
          <a:xfrm>
            <a:off x="1028700" y="2457450"/>
            <a:ext cx="310038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4B556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Quiet hours, sensory-friendly environment, weighted blankets</a:t>
            </a:r>
            <a:endParaRPr lang="en-US" sz="837" dirty="0"/>
          </a:p>
        </p:txBody>
      </p:sp>
      <p:sp>
        <p:nvSpPr>
          <p:cNvPr id="17" name="Shape 12"/>
          <p:cNvSpPr/>
          <p:nvPr/>
        </p:nvSpPr>
        <p:spPr>
          <a:xfrm>
            <a:off x="628650" y="2800350"/>
            <a:ext cx="285750" cy="285750"/>
          </a:xfrm>
          <a:prstGeom prst="ellipse">
            <a:avLst/>
          </a:prstGeom>
          <a:solidFill>
            <a:srgbClr val="7BA05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231" y="2878931"/>
            <a:ext cx="128588" cy="12858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028700" y="2771775"/>
            <a:ext cx="216991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1F2937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Permanent Makeup</a:t>
            </a:r>
            <a:endParaRPr lang="en-US" sz="837" dirty="0"/>
          </a:p>
        </p:txBody>
      </p:sp>
      <p:sp>
        <p:nvSpPr>
          <p:cNvPr id="20" name="Text 14"/>
          <p:cNvSpPr/>
          <p:nvPr/>
        </p:nvSpPr>
        <p:spPr>
          <a:xfrm>
            <a:off x="1028700" y="2943225"/>
            <a:ext cx="216991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4B556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Cosmetic tattoos, microblading, lip blushing</a:t>
            </a:r>
            <a:endParaRPr lang="en-US" sz="837" dirty="0"/>
          </a:p>
        </p:txBody>
      </p:sp>
      <p:sp>
        <p:nvSpPr>
          <p:cNvPr id="21" name="Shape 15"/>
          <p:cNvSpPr/>
          <p:nvPr/>
        </p:nvSpPr>
        <p:spPr>
          <a:xfrm>
            <a:off x="628650" y="3286125"/>
            <a:ext cx="285750" cy="285750"/>
          </a:xfrm>
          <a:prstGeom prst="ellipse">
            <a:avLst/>
          </a:prstGeom>
          <a:solidFill>
            <a:srgbClr val="7BA05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195" y="3364706"/>
            <a:ext cx="144661" cy="128588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028700" y="3257550"/>
            <a:ext cx="241994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1F2937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Japanese Head Spa</a:t>
            </a:r>
            <a:endParaRPr lang="en-US" sz="837" dirty="0"/>
          </a:p>
        </p:txBody>
      </p:sp>
      <p:sp>
        <p:nvSpPr>
          <p:cNvPr id="24" name="Text 17"/>
          <p:cNvSpPr/>
          <p:nvPr/>
        </p:nvSpPr>
        <p:spPr>
          <a:xfrm>
            <a:off x="1028700" y="3429000"/>
            <a:ext cx="241994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4B556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Scalp treatments, head massage, hair restoration</a:t>
            </a:r>
            <a:endParaRPr lang="en-US" sz="837" dirty="0"/>
          </a:p>
        </p:txBody>
      </p:sp>
      <p:sp>
        <p:nvSpPr>
          <p:cNvPr id="25" name="Shape 18"/>
          <p:cNvSpPr/>
          <p:nvPr/>
        </p:nvSpPr>
        <p:spPr>
          <a:xfrm>
            <a:off x="628650" y="3771900"/>
            <a:ext cx="285750" cy="285750"/>
          </a:xfrm>
          <a:prstGeom prst="ellipse">
            <a:avLst/>
          </a:prstGeom>
          <a:solidFill>
            <a:srgbClr val="7BA05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195" y="3850481"/>
            <a:ext cx="144661" cy="128588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028700" y="3743325"/>
            <a:ext cx="267176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1F2937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Mobile/Home Services</a:t>
            </a:r>
            <a:endParaRPr lang="en-US" sz="837" dirty="0"/>
          </a:p>
        </p:txBody>
      </p:sp>
      <p:sp>
        <p:nvSpPr>
          <p:cNvPr id="28" name="Text 20"/>
          <p:cNvSpPr/>
          <p:nvPr/>
        </p:nvSpPr>
        <p:spPr>
          <a:xfrm>
            <a:off x="1028700" y="3914775"/>
            <a:ext cx="267176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4B556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Hospice care, postpartum, elderly, mobility challenges</a:t>
            </a:r>
            <a:endParaRPr lang="en-US" sz="837" dirty="0"/>
          </a:p>
        </p:txBody>
      </p:sp>
      <p:sp>
        <p:nvSpPr>
          <p:cNvPr id="29" name="Shape 21"/>
          <p:cNvSpPr/>
          <p:nvPr/>
        </p:nvSpPr>
        <p:spPr>
          <a:xfrm>
            <a:off x="4743450" y="1285875"/>
            <a:ext cx="3943350" cy="302895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2"/>
          <p:cNvSpPr/>
          <p:nvPr/>
        </p:nvSpPr>
        <p:spPr>
          <a:xfrm>
            <a:off x="4914900" y="1457325"/>
            <a:ext cx="36004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Niche vs. General Pricing</a:t>
            </a:r>
            <a:endParaRPr lang="en-US" sz="1350" dirty="0"/>
          </a:p>
        </p:txBody>
      </p:sp>
      <p:pic>
        <p:nvPicPr>
          <p:cNvPr id="3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4900" y="1800225"/>
            <a:ext cx="3600450" cy="2143125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4914900" y="4000500"/>
            <a:ext cx="360045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732" dirty="0">
                <a:solidFill>
                  <a:srgbClr val="4B556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Source: Beauty Industry Association Market Report 2023 </a:t>
            </a:r>
            <a:endParaRPr lang="en-US" sz="732" dirty="0"/>
          </a:p>
        </p:txBody>
      </p:sp>
      <p:sp>
        <p:nvSpPr>
          <p:cNvPr id="33" name="Shape 24"/>
          <p:cNvSpPr/>
          <p:nvPr/>
        </p:nvSpPr>
        <p:spPr>
          <a:xfrm>
            <a:off x="4743450" y="4486275"/>
            <a:ext cx="3943350" cy="142875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25"/>
          <p:cNvSpPr/>
          <p:nvPr/>
        </p:nvSpPr>
        <p:spPr>
          <a:xfrm>
            <a:off x="4914900" y="4657725"/>
            <a:ext cx="36004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Benefits of Specialization</a:t>
            </a:r>
            <a:endParaRPr lang="en-US" sz="1350" dirty="0"/>
          </a:p>
        </p:txBody>
      </p:sp>
      <p:pic>
        <p:nvPicPr>
          <p:cNvPr id="35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4900" y="5029200"/>
            <a:ext cx="114300" cy="114300"/>
          </a:xfrm>
          <a:prstGeom prst="rect">
            <a:avLst/>
          </a:prstGeom>
        </p:spPr>
      </p:pic>
      <p:sp>
        <p:nvSpPr>
          <p:cNvPr id="36" name="Text 26"/>
          <p:cNvSpPr/>
          <p:nvPr/>
        </p:nvSpPr>
        <p:spPr>
          <a:xfrm>
            <a:off x="5086350" y="5000625"/>
            <a:ext cx="84653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Less competition</a:t>
            </a:r>
            <a:endParaRPr lang="en-US" sz="837" dirty="0"/>
          </a:p>
        </p:txBody>
      </p:sp>
      <p:pic>
        <p:nvPicPr>
          <p:cNvPr id="37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72275" y="5029200"/>
            <a:ext cx="114300" cy="114300"/>
          </a:xfrm>
          <a:prstGeom prst="rect">
            <a:avLst/>
          </a:prstGeom>
        </p:spPr>
      </p:pic>
      <p:sp>
        <p:nvSpPr>
          <p:cNvPr id="38" name="Text 27"/>
          <p:cNvSpPr/>
          <p:nvPr/>
        </p:nvSpPr>
        <p:spPr>
          <a:xfrm>
            <a:off x="6943725" y="5000625"/>
            <a:ext cx="100369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Higher client loyalty</a:t>
            </a:r>
            <a:endParaRPr lang="en-US" sz="837" dirty="0"/>
          </a:p>
        </p:txBody>
      </p:sp>
      <p:pic>
        <p:nvPicPr>
          <p:cNvPr id="39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4900" y="5314950"/>
            <a:ext cx="114300" cy="114300"/>
          </a:xfrm>
          <a:prstGeom prst="rect">
            <a:avLst/>
          </a:prstGeom>
        </p:spPr>
      </p:pic>
      <p:sp>
        <p:nvSpPr>
          <p:cNvPr id="40" name="Text 28"/>
          <p:cNvSpPr/>
          <p:nvPr/>
        </p:nvSpPr>
        <p:spPr>
          <a:xfrm>
            <a:off x="5086350" y="5286375"/>
            <a:ext cx="82331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Premium pricing</a:t>
            </a:r>
            <a:endParaRPr lang="en-US" sz="837" dirty="0"/>
          </a:p>
        </p:txBody>
      </p:sp>
      <p:pic>
        <p:nvPicPr>
          <p:cNvPr id="41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72275" y="5314950"/>
            <a:ext cx="114300" cy="114300"/>
          </a:xfrm>
          <a:prstGeom prst="rect">
            <a:avLst/>
          </a:prstGeom>
        </p:spPr>
      </p:pic>
      <p:sp>
        <p:nvSpPr>
          <p:cNvPr id="42" name="Text 29"/>
          <p:cNvSpPr/>
          <p:nvPr/>
        </p:nvSpPr>
        <p:spPr>
          <a:xfrm>
            <a:off x="6943725" y="5286375"/>
            <a:ext cx="97690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Targeted marketing</a:t>
            </a:r>
            <a:endParaRPr lang="en-US" sz="837" dirty="0"/>
          </a:p>
        </p:txBody>
      </p:sp>
      <p:pic>
        <p:nvPicPr>
          <p:cNvPr id="43" name="Image 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4900" y="5600700"/>
            <a:ext cx="114300" cy="114300"/>
          </a:xfrm>
          <a:prstGeom prst="rect">
            <a:avLst/>
          </a:prstGeom>
        </p:spPr>
      </p:pic>
      <p:sp>
        <p:nvSpPr>
          <p:cNvPr id="44" name="Text 30"/>
          <p:cNvSpPr/>
          <p:nvPr/>
        </p:nvSpPr>
        <p:spPr>
          <a:xfrm>
            <a:off x="5086350" y="5572125"/>
            <a:ext cx="1257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Word-of-mouth referrals</a:t>
            </a:r>
            <a:endParaRPr lang="en-US" sz="837" dirty="0"/>
          </a:p>
        </p:txBody>
      </p:sp>
      <p:pic>
        <p:nvPicPr>
          <p:cNvPr id="45" name="Image 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72275" y="5600700"/>
            <a:ext cx="114300" cy="114300"/>
          </a:xfrm>
          <a:prstGeom prst="rect">
            <a:avLst/>
          </a:prstGeom>
        </p:spPr>
      </p:pic>
      <p:sp>
        <p:nvSpPr>
          <p:cNvPr id="46" name="Text 31"/>
          <p:cNvSpPr/>
          <p:nvPr/>
        </p:nvSpPr>
        <p:spPr>
          <a:xfrm>
            <a:off x="6943725" y="5572125"/>
            <a:ext cx="89118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Expert reputation</a:t>
            </a:r>
            <a:endParaRPr lang="en-US" sz="8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85750"/>
            <a:ext cx="82296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1F2937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Professional Portfolio Creation</a:t>
            </a:r>
            <a:endParaRPr lang="en-US" sz="2025" dirty="0"/>
          </a:p>
        </p:txBody>
      </p:sp>
      <p:sp>
        <p:nvSpPr>
          <p:cNvPr id="5" name="Shape 2"/>
          <p:cNvSpPr/>
          <p:nvPr/>
        </p:nvSpPr>
        <p:spPr>
          <a:xfrm>
            <a:off x="457200" y="657225"/>
            <a:ext cx="685800" cy="28575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457200" y="857250"/>
            <a:ext cx="4000500" cy="254317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00075" y="1000125"/>
            <a:ext cx="371475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Before &amp; After Examples</a:t>
            </a:r>
            <a:endParaRPr lang="en-US" sz="1046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5" y="1285875"/>
            <a:ext cx="1800225" cy="128587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00075" y="2600325"/>
            <a:ext cx="1800225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732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Makeup Transformation</a:t>
            </a:r>
            <a:endParaRPr lang="en-US" sz="732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0" y="1285875"/>
            <a:ext cx="1800225" cy="128587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2514600" y="2600325"/>
            <a:ext cx="1800225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732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Hair Styling</a:t>
            </a:r>
            <a:endParaRPr lang="en-US" sz="732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075" y="2886075"/>
            <a:ext cx="114300" cy="1143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00100" y="2857500"/>
            <a:ext cx="303592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Consistent lighting and angles show true transformation</a:t>
            </a:r>
            <a:endParaRPr lang="en-US" sz="837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075" y="3114675"/>
            <a:ext cx="114300" cy="11430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00100" y="3086100"/>
            <a:ext cx="253519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Multiple angles demonstrate attention to detail</a:t>
            </a:r>
            <a:endParaRPr lang="en-US" sz="837" dirty="0"/>
          </a:p>
        </p:txBody>
      </p:sp>
      <p:sp>
        <p:nvSpPr>
          <p:cNvPr id="16" name="Shape 9"/>
          <p:cNvSpPr/>
          <p:nvPr/>
        </p:nvSpPr>
        <p:spPr>
          <a:xfrm>
            <a:off x="457200" y="3514725"/>
            <a:ext cx="4000500" cy="120015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0"/>
          <p:cNvSpPr/>
          <p:nvPr/>
        </p:nvSpPr>
        <p:spPr>
          <a:xfrm>
            <a:off x="600075" y="3657600"/>
            <a:ext cx="371475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Photography Tips</a:t>
            </a:r>
            <a:endParaRPr lang="en-US" sz="1046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075" y="3971925"/>
            <a:ext cx="114300" cy="11430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800100" y="3943350"/>
            <a:ext cx="191818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natural light whenever possible</a:t>
            </a:r>
            <a:endParaRPr lang="en-US" sz="837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075" y="4200525"/>
            <a:ext cx="114300" cy="114300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800100" y="4171950"/>
            <a:ext cx="244478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Maintain consistent background and distance</a:t>
            </a:r>
            <a:endParaRPr lang="en-US" sz="837" dirty="0"/>
          </a:p>
        </p:txBody>
      </p:sp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075" y="4429125"/>
            <a:ext cx="114300" cy="114300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800100" y="4400550"/>
            <a:ext cx="23412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Always get client permission before sharing</a:t>
            </a:r>
            <a:endParaRPr lang="en-US" sz="837" dirty="0"/>
          </a:p>
        </p:txBody>
      </p:sp>
      <p:sp>
        <p:nvSpPr>
          <p:cNvPr id="24" name="Shape 14"/>
          <p:cNvSpPr/>
          <p:nvPr/>
        </p:nvSpPr>
        <p:spPr>
          <a:xfrm>
            <a:off x="4686300" y="857250"/>
            <a:ext cx="4000500" cy="120015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9175" y="1014413"/>
            <a:ext cx="192881" cy="171450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5107781" y="1000125"/>
            <a:ext cx="177165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Essential Portfolio Content</a:t>
            </a:r>
            <a:endParaRPr lang="en-US" sz="1046" dirty="0"/>
          </a:p>
        </p:txBody>
      </p:sp>
      <p:sp>
        <p:nvSpPr>
          <p:cNvPr id="27" name="Shape 16"/>
          <p:cNvSpPr/>
          <p:nvPr/>
        </p:nvSpPr>
        <p:spPr>
          <a:xfrm>
            <a:off x="4829175" y="1328738"/>
            <a:ext cx="85725" cy="85725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17"/>
          <p:cNvSpPr/>
          <p:nvPr/>
        </p:nvSpPr>
        <p:spPr>
          <a:xfrm>
            <a:off x="5000625" y="1293019"/>
            <a:ext cx="124415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Before &amp; After Photos:</a:t>
            </a:r>
            <a:endParaRPr lang="en-US" sz="837" dirty="0"/>
          </a:p>
        </p:txBody>
      </p:sp>
      <p:sp>
        <p:nvSpPr>
          <p:cNvPr id="29" name="Text 18"/>
          <p:cNvSpPr/>
          <p:nvPr/>
        </p:nvSpPr>
        <p:spPr>
          <a:xfrm>
            <a:off x="6244782" y="1293019"/>
            <a:ext cx="1488439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Document transformations</a:t>
            </a:r>
            <a:endParaRPr lang="en-US" sz="837" dirty="0"/>
          </a:p>
        </p:txBody>
      </p:sp>
      <p:sp>
        <p:nvSpPr>
          <p:cNvPr id="30" name="Shape 19"/>
          <p:cNvSpPr/>
          <p:nvPr/>
        </p:nvSpPr>
        <p:spPr>
          <a:xfrm>
            <a:off x="4829175" y="1557338"/>
            <a:ext cx="85725" cy="85725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0"/>
          <p:cNvSpPr/>
          <p:nvPr/>
        </p:nvSpPr>
        <p:spPr>
          <a:xfrm>
            <a:off x="5000625" y="1521619"/>
            <a:ext cx="855213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Process Videos:</a:t>
            </a:r>
            <a:endParaRPr lang="en-US" sz="837" dirty="0"/>
          </a:p>
        </p:txBody>
      </p:sp>
      <p:sp>
        <p:nvSpPr>
          <p:cNvPr id="32" name="Text 21"/>
          <p:cNvSpPr/>
          <p:nvPr/>
        </p:nvSpPr>
        <p:spPr>
          <a:xfrm>
            <a:off x="5855838" y="1521619"/>
            <a:ext cx="192035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Show your technique and expertise</a:t>
            </a:r>
            <a:endParaRPr lang="en-US" sz="837" dirty="0"/>
          </a:p>
        </p:txBody>
      </p:sp>
      <p:sp>
        <p:nvSpPr>
          <p:cNvPr id="33" name="Shape 22"/>
          <p:cNvSpPr/>
          <p:nvPr/>
        </p:nvSpPr>
        <p:spPr>
          <a:xfrm>
            <a:off x="4829175" y="1785938"/>
            <a:ext cx="85725" cy="85725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23"/>
          <p:cNvSpPr/>
          <p:nvPr/>
        </p:nvSpPr>
        <p:spPr>
          <a:xfrm>
            <a:off x="5000625" y="1750219"/>
            <a:ext cx="108735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Client Testimonials:</a:t>
            </a:r>
            <a:endParaRPr lang="en-US" sz="837" dirty="0"/>
          </a:p>
        </p:txBody>
      </p:sp>
      <p:sp>
        <p:nvSpPr>
          <p:cNvPr id="35" name="Text 24"/>
          <p:cNvSpPr/>
          <p:nvPr/>
        </p:nvSpPr>
        <p:spPr>
          <a:xfrm>
            <a:off x="6087982" y="1750219"/>
            <a:ext cx="141630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Written and video reviews</a:t>
            </a:r>
            <a:endParaRPr lang="en-US" sz="837" dirty="0"/>
          </a:p>
        </p:txBody>
      </p:sp>
      <p:sp>
        <p:nvSpPr>
          <p:cNvPr id="36" name="Shape 25"/>
          <p:cNvSpPr/>
          <p:nvPr/>
        </p:nvSpPr>
        <p:spPr>
          <a:xfrm>
            <a:off x="4686300" y="2171700"/>
            <a:ext cx="4000500" cy="120015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7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9175" y="2328863"/>
            <a:ext cx="192881" cy="171450"/>
          </a:xfrm>
          <a:prstGeom prst="rect">
            <a:avLst/>
          </a:prstGeom>
        </p:spPr>
      </p:pic>
      <p:sp>
        <p:nvSpPr>
          <p:cNvPr id="38" name="Text 26"/>
          <p:cNvSpPr/>
          <p:nvPr/>
        </p:nvSpPr>
        <p:spPr>
          <a:xfrm>
            <a:off x="5107781" y="2314575"/>
            <a:ext cx="1480542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Portfolio Organization</a:t>
            </a:r>
            <a:endParaRPr lang="en-US" sz="1046" dirty="0"/>
          </a:p>
        </p:txBody>
      </p:sp>
      <p:sp>
        <p:nvSpPr>
          <p:cNvPr id="39" name="Shape 27"/>
          <p:cNvSpPr/>
          <p:nvPr/>
        </p:nvSpPr>
        <p:spPr>
          <a:xfrm>
            <a:off x="4829175" y="2643188"/>
            <a:ext cx="85725" cy="85725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28"/>
          <p:cNvSpPr/>
          <p:nvPr/>
        </p:nvSpPr>
        <p:spPr>
          <a:xfrm>
            <a:off x="5000625" y="2607469"/>
            <a:ext cx="1220158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Categorize by Service:</a:t>
            </a:r>
            <a:endParaRPr lang="en-US" sz="837" dirty="0"/>
          </a:p>
        </p:txBody>
      </p:sp>
      <p:sp>
        <p:nvSpPr>
          <p:cNvPr id="41" name="Text 29"/>
          <p:cNvSpPr/>
          <p:nvPr/>
        </p:nvSpPr>
        <p:spPr>
          <a:xfrm>
            <a:off x="6220783" y="2607469"/>
            <a:ext cx="121683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Group similar services</a:t>
            </a:r>
            <a:endParaRPr lang="en-US" sz="837" dirty="0"/>
          </a:p>
        </p:txBody>
      </p:sp>
      <p:sp>
        <p:nvSpPr>
          <p:cNvPr id="42" name="Shape 30"/>
          <p:cNvSpPr/>
          <p:nvPr/>
        </p:nvSpPr>
        <p:spPr>
          <a:xfrm>
            <a:off x="4829175" y="2871788"/>
            <a:ext cx="85725" cy="85725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31"/>
          <p:cNvSpPr/>
          <p:nvPr/>
        </p:nvSpPr>
        <p:spPr>
          <a:xfrm>
            <a:off x="5000625" y="2836069"/>
            <a:ext cx="1175231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Highlight Specialties:</a:t>
            </a:r>
            <a:endParaRPr lang="en-US" sz="837" dirty="0"/>
          </a:p>
        </p:txBody>
      </p:sp>
      <p:sp>
        <p:nvSpPr>
          <p:cNvPr id="44" name="Text 32"/>
          <p:cNvSpPr/>
          <p:nvPr/>
        </p:nvSpPr>
        <p:spPr>
          <a:xfrm>
            <a:off x="6175856" y="2836069"/>
            <a:ext cx="1133512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Feature unique skills</a:t>
            </a:r>
            <a:endParaRPr lang="en-US" sz="837" dirty="0"/>
          </a:p>
        </p:txBody>
      </p:sp>
      <p:sp>
        <p:nvSpPr>
          <p:cNvPr id="45" name="Shape 33"/>
          <p:cNvSpPr/>
          <p:nvPr/>
        </p:nvSpPr>
        <p:spPr>
          <a:xfrm>
            <a:off x="4829175" y="3100388"/>
            <a:ext cx="85725" cy="85725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34"/>
          <p:cNvSpPr/>
          <p:nvPr/>
        </p:nvSpPr>
        <p:spPr>
          <a:xfrm>
            <a:off x="5000625" y="3064669"/>
            <a:ext cx="1000823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Update Regularly:</a:t>
            </a:r>
            <a:endParaRPr lang="en-US" sz="837" dirty="0"/>
          </a:p>
        </p:txBody>
      </p:sp>
      <p:sp>
        <p:nvSpPr>
          <p:cNvPr id="47" name="Text 35"/>
          <p:cNvSpPr/>
          <p:nvPr/>
        </p:nvSpPr>
        <p:spPr>
          <a:xfrm>
            <a:off x="6001448" y="3064669"/>
            <a:ext cx="1268741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Add new work monthly</a:t>
            </a:r>
            <a:endParaRPr lang="en-US" sz="837" dirty="0"/>
          </a:p>
        </p:txBody>
      </p:sp>
      <p:sp>
        <p:nvSpPr>
          <p:cNvPr id="48" name="Shape 36"/>
          <p:cNvSpPr/>
          <p:nvPr/>
        </p:nvSpPr>
        <p:spPr>
          <a:xfrm>
            <a:off x="4686300" y="3486150"/>
            <a:ext cx="4000500" cy="120015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9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9175" y="3643313"/>
            <a:ext cx="171450" cy="171450"/>
          </a:xfrm>
          <a:prstGeom prst="rect">
            <a:avLst/>
          </a:prstGeom>
        </p:spPr>
      </p:pic>
      <p:sp>
        <p:nvSpPr>
          <p:cNvPr id="50" name="Text 37"/>
          <p:cNvSpPr/>
          <p:nvPr/>
        </p:nvSpPr>
        <p:spPr>
          <a:xfrm>
            <a:off x="5086350" y="3629025"/>
            <a:ext cx="1321594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Using Your Portfolio</a:t>
            </a:r>
            <a:endParaRPr lang="en-US" sz="1046" dirty="0"/>
          </a:p>
        </p:txBody>
      </p:sp>
      <p:sp>
        <p:nvSpPr>
          <p:cNvPr id="51" name="Shape 38"/>
          <p:cNvSpPr/>
          <p:nvPr/>
        </p:nvSpPr>
        <p:spPr>
          <a:xfrm>
            <a:off x="4829175" y="3957638"/>
            <a:ext cx="85725" cy="85725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Text 39"/>
          <p:cNvSpPr/>
          <p:nvPr/>
        </p:nvSpPr>
        <p:spPr>
          <a:xfrm>
            <a:off x="5000625" y="3914775"/>
            <a:ext cx="241905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Share on social media with relevant hashtags</a:t>
            </a:r>
            <a:endParaRPr lang="en-US" sz="837" dirty="0"/>
          </a:p>
        </p:txBody>
      </p:sp>
      <p:sp>
        <p:nvSpPr>
          <p:cNvPr id="53" name="Shape 40"/>
          <p:cNvSpPr/>
          <p:nvPr/>
        </p:nvSpPr>
        <p:spPr>
          <a:xfrm>
            <a:off x="4829175" y="4186238"/>
            <a:ext cx="85725" cy="85725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Text 41"/>
          <p:cNvSpPr/>
          <p:nvPr/>
        </p:nvSpPr>
        <p:spPr>
          <a:xfrm>
            <a:off x="5000625" y="4143375"/>
            <a:ext cx="255472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Feature on your website and booking platforms</a:t>
            </a:r>
            <a:endParaRPr lang="en-US" sz="837" dirty="0"/>
          </a:p>
        </p:txBody>
      </p:sp>
      <p:sp>
        <p:nvSpPr>
          <p:cNvPr id="55" name="Shape 42"/>
          <p:cNvSpPr/>
          <p:nvPr/>
        </p:nvSpPr>
        <p:spPr>
          <a:xfrm>
            <a:off x="4829175" y="4414838"/>
            <a:ext cx="85725" cy="85725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Text 43"/>
          <p:cNvSpPr/>
          <p:nvPr/>
        </p:nvSpPr>
        <p:spPr>
          <a:xfrm>
            <a:off x="5000625" y="4371975"/>
            <a:ext cx="264182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Include in client consultations to set expectations</a:t>
            </a:r>
            <a:endParaRPr lang="en-US" sz="8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85750"/>
            <a:ext cx="82296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1F2937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Social Media Marketing</a:t>
            </a:r>
            <a:endParaRPr lang="en-US" sz="2025" dirty="0"/>
          </a:p>
        </p:txBody>
      </p:sp>
      <p:sp>
        <p:nvSpPr>
          <p:cNvPr id="5" name="Shape 2"/>
          <p:cNvSpPr/>
          <p:nvPr/>
        </p:nvSpPr>
        <p:spPr>
          <a:xfrm>
            <a:off x="457200" y="657225"/>
            <a:ext cx="685800" cy="28575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457200" y="857250"/>
            <a:ext cx="4000500" cy="354330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00075" y="1000125"/>
            <a:ext cx="371475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Successful Beauty Profiles</a:t>
            </a:r>
            <a:endParaRPr lang="en-US" sz="1046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5" y="1285875"/>
            <a:ext cx="3714750" cy="142875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00075" y="2714625"/>
            <a:ext cx="3714750" cy="48577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685800" y="2800350"/>
            <a:ext cx="3543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1F2937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Professional Portfolio Layout</a:t>
            </a:r>
            <a:endParaRPr lang="en-US" sz="837" dirty="0"/>
          </a:p>
        </p:txBody>
      </p:sp>
      <p:sp>
        <p:nvSpPr>
          <p:cNvPr id="11" name="Text 7"/>
          <p:cNvSpPr/>
          <p:nvPr/>
        </p:nvSpPr>
        <p:spPr>
          <a:xfrm>
            <a:off x="685800" y="2971800"/>
            <a:ext cx="35433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4B556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Consistent grid design with color coordination</a:t>
            </a:r>
            <a:endParaRPr lang="en-US" sz="732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75" y="3314700"/>
            <a:ext cx="1800225" cy="714375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600075" y="4029075"/>
            <a:ext cx="1800225" cy="228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9"/>
          <p:cNvSpPr/>
          <p:nvPr/>
        </p:nvSpPr>
        <p:spPr>
          <a:xfrm>
            <a:off x="657225" y="4086225"/>
            <a:ext cx="168592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628" dirty="0">
                <a:solidFill>
                  <a:srgbClr val="4B556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Branded templates</a:t>
            </a:r>
            <a:endParaRPr lang="en-US" sz="628" dirty="0"/>
          </a:p>
        </p:txBody>
      </p:sp>
      <p:sp>
        <p:nvSpPr>
          <p:cNvPr id="15" name="Shape 10"/>
          <p:cNvSpPr/>
          <p:nvPr/>
        </p:nvSpPr>
        <p:spPr>
          <a:xfrm>
            <a:off x="2514600" y="3314700"/>
            <a:ext cx="1800225" cy="714375"/>
          </a:xfrm>
          <a:prstGeom prst="rect">
            <a:avLst/>
          </a:prstGeom>
          <a:solidFill>
            <a:srgbClr val="EC489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9703" y="3400425"/>
            <a:ext cx="150019" cy="17145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2600325" y="3600450"/>
            <a:ext cx="16287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 Account</a:t>
            </a:r>
            <a:endParaRPr lang="en-US" sz="837" dirty="0"/>
          </a:p>
        </p:txBody>
      </p:sp>
      <p:sp>
        <p:nvSpPr>
          <p:cNvPr id="18" name="Text 12"/>
          <p:cNvSpPr/>
          <p:nvPr/>
        </p:nvSpPr>
        <p:spPr>
          <a:xfrm>
            <a:off x="2600325" y="3771900"/>
            <a:ext cx="162877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628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Access analytics</a:t>
            </a:r>
            <a:endParaRPr lang="en-US" sz="628" dirty="0"/>
          </a:p>
        </p:txBody>
      </p:sp>
      <p:sp>
        <p:nvSpPr>
          <p:cNvPr id="19" name="Shape 13"/>
          <p:cNvSpPr/>
          <p:nvPr/>
        </p:nvSpPr>
        <p:spPr>
          <a:xfrm>
            <a:off x="2514600" y="4029075"/>
            <a:ext cx="1800225" cy="228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4"/>
          <p:cNvSpPr/>
          <p:nvPr/>
        </p:nvSpPr>
        <p:spPr>
          <a:xfrm>
            <a:off x="2571750" y="4086225"/>
            <a:ext cx="168592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628" dirty="0">
                <a:solidFill>
                  <a:srgbClr val="4B556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Track insights</a:t>
            </a:r>
            <a:endParaRPr lang="en-US" sz="628" dirty="0"/>
          </a:p>
        </p:txBody>
      </p:sp>
      <p:sp>
        <p:nvSpPr>
          <p:cNvPr id="21" name="Shape 15"/>
          <p:cNvSpPr/>
          <p:nvPr/>
        </p:nvSpPr>
        <p:spPr>
          <a:xfrm>
            <a:off x="4686300" y="857250"/>
            <a:ext cx="4000500" cy="134302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9175" y="1028700"/>
            <a:ext cx="125016" cy="142875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039916" y="1000125"/>
            <a:ext cx="1160859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Platform Strategy</a:t>
            </a:r>
            <a:endParaRPr lang="en-US" sz="1046" dirty="0"/>
          </a:p>
        </p:txBody>
      </p:sp>
      <p:sp>
        <p:nvSpPr>
          <p:cNvPr id="24" name="Shape 17"/>
          <p:cNvSpPr/>
          <p:nvPr/>
        </p:nvSpPr>
        <p:spPr>
          <a:xfrm>
            <a:off x="4829175" y="1328738"/>
            <a:ext cx="257175" cy="257175"/>
          </a:xfrm>
          <a:prstGeom prst="rect">
            <a:avLst/>
          </a:prstGeom>
          <a:solidFill>
            <a:srgbClr val="DC274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1505" y="1393031"/>
            <a:ext cx="112514" cy="128588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5143500" y="1293019"/>
            <a:ext cx="614028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Instagram:</a:t>
            </a:r>
            <a:endParaRPr lang="en-US" sz="837" dirty="0"/>
          </a:p>
        </p:txBody>
      </p:sp>
      <p:sp>
        <p:nvSpPr>
          <p:cNvPr id="27" name="Text 19"/>
          <p:cNvSpPr/>
          <p:nvPr/>
        </p:nvSpPr>
        <p:spPr>
          <a:xfrm>
            <a:off x="5757528" y="1293019"/>
            <a:ext cx="49311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Portfolio </a:t>
            </a:r>
            <a:endParaRPr lang="en-US" sz="837" dirty="0"/>
          </a:p>
        </p:txBody>
      </p:sp>
      <p:sp>
        <p:nvSpPr>
          <p:cNvPr id="28" name="Text 20"/>
          <p:cNvSpPr/>
          <p:nvPr/>
        </p:nvSpPr>
        <p:spPr>
          <a:xfrm>
            <a:off x="5143500" y="1464469"/>
            <a:ext cx="52029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showcase</a:t>
            </a:r>
            <a:endParaRPr lang="en-US" sz="837" dirty="0"/>
          </a:p>
        </p:txBody>
      </p:sp>
      <p:sp>
        <p:nvSpPr>
          <p:cNvPr id="29" name="Shape 21"/>
          <p:cNvSpPr/>
          <p:nvPr/>
        </p:nvSpPr>
        <p:spPr>
          <a:xfrm>
            <a:off x="6729413" y="1328738"/>
            <a:ext cx="257175" cy="257175"/>
          </a:xfrm>
          <a:prstGeom prst="rect">
            <a:avLst/>
          </a:prstGeom>
          <a:solidFill>
            <a:srgbClr val="3B599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7816" y="1393031"/>
            <a:ext cx="80367" cy="128588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7043738" y="1378744"/>
            <a:ext cx="56340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Facebook:</a:t>
            </a:r>
            <a:endParaRPr lang="en-US" sz="837" dirty="0"/>
          </a:p>
        </p:txBody>
      </p:sp>
      <p:sp>
        <p:nvSpPr>
          <p:cNvPr id="32" name="Text 23"/>
          <p:cNvSpPr/>
          <p:nvPr/>
        </p:nvSpPr>
        <p:spPr>
          <a:xfrm>
            <a:off x="7607145" y="1378744"/>
            <a:ext cx="768455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Client reviews</a:t>
            </a:r>
            <a:endParaRPr lang="en-US" sz="837" dirty="0"/>
          </a:p>
        </p:txBody>
      </p:sp>
      <p:sp>
        <p:nvSpPr>
          <p:cNvPr id="33" name="Shape 24"/>
          <p:cNvSpPr/>
          <p:nvPr/>
        </p:nvSpPr>
        <p:spPr>
          <a:xfrm>
            <a:off x="4829175" y="1757363"/>
            <a:ext cx="257175" cy="257175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01505" y="1821656"/>
            <a:ext cx="112514" cy="128588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5143500" y="1807369"/>
            <a:ext cx="391595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TikTok:</a:t>
            </a:r>
            <a:endParaRPr lang="en-US" sz="837" dirty="0"/>
          </a:p>
        </p:txBody>
      </p:sp>
      <p:sp>
        <p:nvSpPr>
          <p:cNvPr id="36" name="Text 26"/>
          <p:cNvSpPr/>
          <p:nvPr/>
        </p:nvSpPr>
        <p:spPr>
          <a:xfrm>
            <a:off x="5535095" y="1807369"/>
            <a:ext cx="81212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Quick tutorials</a:t>
            </a:r>
            <a:endParaRPr lang="en-US" sz="837" dirty="0"/>
          </a:p>
        </p:txBody>
      </p:sp>
      <p:sp>
        <p:nvSpPr>
          <p:cNvPr id="37" name="Shape 27"/>
          <p:cNvSpPr/>
          <p:nvPr/>
        </p:nvSpPr>
        <p:spPr>
          <a:xfrm>
            <a:off x="6729413" y="1757363"/>
            <a:ext cx="257175" cy="257175"/>
          </a:xfrm>
          <a:prstGeom prst="rect">
            <a:avLst/>
          </a:prstGeom>
          <a:solidFill>
            <a:srgbClr val="E6002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8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09780" y="1821656"/>
            <a:ext cx="96441" cy="128588"/>
          </a:xfrm>
          <a:prstGeom prst="rect">
            <a:avLst/>
          </a:prstGeom>
        </p:spPr>
      </p:pic>
      <p:sp>
        <p:nvSpPr>
          <p:cNvPr id="39" name="Text 28"/>
          <p:cNvSpPr/>
          <p:nvPr/>
        </p:nvSpPr>
        <p:spPr>
          <a:xfrm>
            <a:off x="7043738" y="1807369"/>
            <a:ext cx="53837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Pinterest:</a:t>
            </a:r>
            <a:endParaRPr lang="en-US" sz="837" dirty="0"/>
          </a:p>
        </p:txBody>
      </p:sp>
      <p:sp>
        <p:nvSpPr>
          <p:cNvPr id="40" name="Text 29"/>
          <p:cNvSpPr/>
          <p:nvPr/>
        </p:nvSpPr>
        <p:spPr>
          <a:xfrm>
            <a:off x="7582114" y="1807369"/>
            <a:ext cx="61324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Inspiration</a:t>
            </a:r>
            <a:endParaRPr lang="en-US" sz="837" dirty="0"/>
          </a:p>
        </p:txBody>
      </p:sp>
      <p:sp>
        <p:nvSpPr>
          <p:cNvPr id="41" name="Shape 30"/>
          <p:cNvSpPr/>
          <p:nvPr/>
        </p:nvSpPr>
        <p:spPr>
          <a:xfrm>
            <a:off x="4686300" y="2314575"/>
            <a:ext cx="4000500" cy="97155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29175" y="2486025"/>
            <a:ext cx="125016" cy="142875"/>
          </a:xfrm>
          <a:prstGeom prst="rect">
            <a:avLst/>
          </a:prstGeom>
        </p:spPr>
      </p:pic>
      <p:sp>
        <p:nvSpPr>
          <p:cNvPr id="43" name="Text 31"/>
          <p:cNvSpPr/>
          <p:nvPr/>
        </p:nvSpPr>
        <p:spPr>
          <a:xfrm>
            <a:off x="5039916" y="2457450"/>
            <a:ext cx="1150144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Content Planning</a:t>
            </a:r>
            <a:endParaRPr lang="en-US" sz="1046" dirty="0"/>
          </a:p>
        </p:txBody>
      </p:sp>
      <p:sp>
        <p:nvSpPr>
          <p:cNvPr id="44" name="Text 32"/>
          <p:cNvSpPr/>
          <p:nvPr/>
        </p:nvSpPr>
        <p:spPr>
          <a:xfrm>
            <a:off x="4829175" y="2750344"/>
            <a:ext cx="71337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Content Mix:</a:t>
            </a:r>
            <a:endParaRPr lang="en-US" sz="837" dirty="0"/>
          </a:p>
        </p:txBody>
      </p:sp>
      <p:sp>
        <p:nvSpPr>
          <p:cNvPr id="45" name="Text 33"/>
          <p:cNvSpPr/>
          <p:nvPr/>
        </p:nvSpPr>
        <p:spPr>
          <a:xfrm>
            <a:off x="6743700" y="2743200"/>
            <a:ext cx="18002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60% portfolio, 20% education</a:t>
            </a:r>
            <a:endParaRPr lang="en-US" sz="837" dirty="0"/>
          </a:p>
        </p:txBody>
      </p:sp>
      <p:sp>
        <p:nvSpPr>
          <p:cNvPr id="46" name="Text 34"/>
          <p:cNvSpPr/>
          <p:nvPr/>
        </p:nvSpPr>
        <p:spPr>
          <a:xfrm>
            <a:off x="4829175" y="2978944"/>
            <a:ext cx="106299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Posting Frequency:</a:t>
            </a:r>
            <a:endParaRPr lang="en-US" sz="837" dirty="0"/>
          </a:p>
        </p:txBody>
      </p:sp>
      <p:sp>
        <p:nvSpPr>
          <p:cNvPr id="47" name="Text 35"/>
          <p:cNvSpPr/>
          <p:nvPr/>
        </p:nvSpPr>
        <p:spPr>
          <a:xfrm>
            <a:off x="6743700" y="2971800"/>
            <a:ext cx="18002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3-5 times weekly</a:t>
            </a:r>
            <a:endParaRPr lang="en-US" sz="837" dirty="0"/>
          </a:p>
        </p:txBody>
      </p:sp>
      <p:sp>
        <p:nvSpPr>
          <p:cNvPr id="48" name="Shape 36"/>
          <p:cNvSpPr/>
          <p:nvPr/>
        </p:nvSpPr>
        <p:spPr>
          <a:xfrm>
            <a:off x="4686300" y="3400425"/>
            <a:ext cx="4000500" cy="97155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9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29175" y="3571875"/>
            <a:ext cx="142875" cy="142875"/>
          </a:xfrm>
          <a:prstGeom prst="rect">
            <a:avLst/>
          </a:prstGeom>
        </p:spPr>
      </p:pic>
      <p:sp>
        <p:nvSpPr>
          <p:cNvPr id="50" name="Text 37"/>
          <p:cNvSpPr/>
          <p:nvPr/>
        </p:nvSpPr>
        <p:spPr>
          <a:xfrm>
            <a:off x="5057775" y="3543300"/>
            <a:ext cx="1309092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Engagement Tactics</a:t>
            </a:r>
            <a:endParaRPr lang="en-US" sz="1046" dirty="0"/>
          </a:p>
        </p:txBody>
      </p:sp>
      <p:sp>
        <p:nvSpPr>
          <p:cNvPr id="51" name="Text 38"/>
          <p:cNvSpPr/>
          <p:nvPr/>
        </p:nvSpPr>
        <p:spPr>
          <a:xfrm>
            <a:off x="4829175" y="3836194"/>
            <a:ext cx="1296172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Respond to Comments:</a:t>
            </a:r>
            <a:endParaRPr lang="en-US" sz="837" dirty="0"/>
          </a:p>
        </p:txBody>
      </p:sp>
      <p:sp>
        <p:nvSpPr>
          <p:cNvPr id="52" name="Text 39"/>
          <p:cNvSpPr/>
          <p:nvPr/>
        </p:nvSpPr>
        <p:spPr>
          <a:xfrm>
            <a:off x="6743700" y="3829050"/>
            <a:ext cx="18002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Within 24 hours</a:t>
            </a:r>
            <a:endParaRPr lang="en-US" sz="837" dirty="0"/>
          </a:p>
        </p:txBody>
      </p:sp>
      <p:sp>
        <p:nvSpPr>
          <p:cNvPr id="53" name="Text 40"/>
          <p:cNvSpPr/>
          <p:nvPr/>
        </p:nvSpPr>
        <p:spPr>
          <a:xfrm>
            <a:off x="4829175" y="4064794"/>
            <a:ext cx="111364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Local Hashtags:</a:t>
            </a:r>
            <a:endParaRPr lang="en-US" sz="837" dirty="0"/>
          </a:p>
        </p:txBody>
      </p:sp>
      <p:sp>
        <p:nvSpPr>
          <p:cNvPr id="54" name="Text 41"/>
          <p:cNvSpPr/>
          <p:nvPr/>
        </p:nvSpPr>
        <p:spPr>
          <a:xfrm>
            <a:off x="6743700" y="4057650"/>
            <a:ext cx="18002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Target your service area</a:t>
            </a:r>
            <a:endParaRPr lang="en-US" sz="8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85750"/>
            <a:ext cx="82296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1F2937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Essential Digital Tools</a:t>
            </a:r>
            <a:endParaRPr lang="en-US" sz="2025" dirty="0"/>
          </a:p>
        </p:txBody>
      </p:sp>
      <p:sp>
        <p:nvSpPr>
          <p:cNvPr id="5" name="Shape 2"/>
          <p:cNvSpPr/>
          <p:nvPr/>
        </p:nvSpPr>
        <p:spPr>
          <a:xfrm>
            <a:off x="457200" y="657225"/>
            <a:ext cx="685800" cy="28575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457200" y="857250"/>
            <a:ext cx="4000500" cy="4000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457200" y="857250"/>
            <a:ext cx="4000500" cy="357188"/>
          </a:xfrm>
          <a:prstGeom prst="rect">
            <a:avLst/>
          </a:prstGeom>
          <a:solidFill>
            <a:srgbClr val="2E5D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5" y="978694"/>
            <a:ext cx="100013" cy="1143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85813" y="950119"/>
            <a:ext cx="101042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BeautyBooker Pro</a:t>
            </a:r>
            <a:endParaRPr lang="en-US" sz="837" dirty="0"/>
          </a:p>
        </p:txBody>
      </p:sp>
      <p:sp>
        <p:nvSpPr>
          <p:cNvPr id="10" name="Text 6"/>
          <p:cNvSpPr/>
          <p:nvPr/>
        </p:nvSpPr>
        <p:spPr>
          <a:xfrm>
            <a:off x="542925" y="1300163"/>
            <a:ext cx="1110044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Today's Appointments</a:t>
            </a:r>
            <a:endParaRPr lang="en-US" sz="732" dirty="0"/>
          </a:p>
        </p:txBody>
      </p:sp>
      <p:sp>
        <p:nvSpPr>
          <p:cNvPr id="11" name="Text 7"/>
          <p:cNvSpPr/>
          <p:nvPr/>
        </p:nvSpPr>
        <p:spPr>
          <a:xfrm>
            <a:off x="3742572" y="1300163"/>
            <a:ext cx="629403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05966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June 15, 2025</a:t>
            </a:r>
            <a:endParaRPr lang="en-US" sz="732" dirty="0"/>
          </a:p>
        </p:txBody>
      </p:sp>
      <p:sp>
        <p:nvSpPr>
          <p:cNvPr id="12" name="Shape 8"/>
          <p:cNvSpPr/>
          <p:nvPr/>
        </p:nvSpPr>
        <p:spPr>
          <a:xfrm>
            <a:off x="542925" y="1528763"/>
            <a:ext cx="3829050" cy="428625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600075" y="1628775"/>
            <a:ext cx="228600" cy="228600"/>
          </a:xfrm>
          <a:prstGeom prst="rect">
            <a:avLst/>
          </a:prstGeom>
          <a:solidFill>
            <a:srgbClr val="7BA05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69" y="1685925"/>
            <a:ext cx="100013" cy="1143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14400" y="1585913"/>
            <a:ext cx="122426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Sarah Johnson</a:t>
            </a:r>
            <a:endParaRPr lang="en-US" sz="837" dirty="0"/>
          </a:p>
        </p:txBody>
      </p:sp>
      <p:sp>
        <p:nvSpPr>
          <p:cNvPr id="16" name="Text 11"/>
          <p:cNvSpPr/>
          <p:nvPr/>
        </p:nvSpPr>
        <p:spPr>
          <a:xfrm>
            <a:off x="914400" y="1757363"/>
            <a:ext cx="122426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9:00 AM - Hair Color &amp; Cut</a:t>
            </a:r>
            <a:endParaRPr lang="en-US" sz="732" dirty="0"/>
          </a:p>
        </p:txBody>
      </p:sp>
      <p:sp>
        <p:nvSpPr>
          <p:cNvPr id="17" name="Shape 12"/>
          <p:cNvSpPr/>
          <p:nvPr/>
        </p:nvSpPr>
        <p:spPr>
          <a:xfrm>
            <a:off x="542925" y="2014538"/>
            <a:ext cx="3829050" cy="428625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600075" y="2114550"/>
            <a:ext cx="228600" cy="228600"/>
          </a:xfrm>
          <a:prstGeom prst="rect">
            <a:avLst/>
          </a:prstGeom>
          <a:solidFill>
            <a:srgbClr val="E8B4A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69" y="2171700"/>
            <a:ext cx="100013" cy="1143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14400" y="2071688"/>
            <a:ext cx="144959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Michael Chen</a:t>
            </a:r>
            <a:endParaRPr lang="en-US" sz="837" dirty="0"/>
          </a:p>
        </p:txBody>
      </p:sp>
      <p:sp>
        <p:nvSpPr>
          <p:cNvPr id="21" name="Text 15"/>
          <p:cNvSpPr/>
          <p:nvPr/>
        </p:nvSpPr>
        <p:spPr>
          <a:xfrm>
            <a:off x="914400" y="2243138"/>
            <a:ext cx="1449595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11:30 AM - Men's Style &amp; Beard</a:t>
            </a:r>
            <a:endParaRPr lang="en-US" sz="732" dirty="0"/>
          </a:p>
        </p:txBody>
      </p:sp>
      <p:sp>
        <p:nvSpPr>
          <p:cNvPr id="22" name="Shape 16"/>
          <p:cNvSpPr/>
          <p:nvPr/>
        </p:nvSpPr>
        <p:spPr>
          <a:xfrm>
            <a:off x="542925" y="2500313"/>
            <a:ext cx="3829050" cy="428625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17"/>
          <p:cNvSpPr/>
          <p:nvPr/>
        </p:nvSpPr>
        <p:spPr>
          <a:xfrm>
            <a:off x="600075" y="2600325"/>
            <a:ext cx="228600" cy="228600"/>
          </a:xfrm>
          <a:prstGeom prst="rect">
            <a:avLst/>
          </a:prstGeom>
          <a:solidFill>
            <a:srgbClr val="2E5D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69" y="2657475"/>
            <a:ext cx="100013" cy="11430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914400" y="2557463"/>
            <a:ext cx="139947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Taylor Williams</a:t>
            </a:r>
            <a:endParaRPr lang="en-US" sz="837" dirty="0"/>
          </a:p>
        </p:txBody>
      </p:sp>
      <p:sp>
        <p:nvSpPr>
          <p:cNvPr id="26" name="Text 19"/>
          <p:cNvSpPr/>
          <p:nvPr/>
        </p:nvSpPr>
        <p:spPr>
          <a:xfrm>
            <a:off x="914400" y="2728913"/>
            <a:ext cx="1399477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2:00 PM - Balayage &amp; Blowout</a:t>
            </a:r>
            <a:endParaRPr lang="en-US" sz="732" dirty="0"/>
          </a:p>
        </p:txBody>
      </p:sp>
      <p:sp>
        <p:nvSpPr>
          <p:cNvPr id="27" name="Shape 20"/>
          <p:cNvSpPr/>
          <p:nvPr/>
        </p:nvSpPr>
        <p:spPr>
          <a:xfrm>
            <a:off x="542925" y="3014663"/>
            <a:ext cx="3829050" cy="571500"/>
          </a:xfrm>
          <a:prstGeom prst="rect">
            <a:avLst/>
          </a:prstGeom>
          <a:solidFill>
            <a:srgbClr val="F3F4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1"/>
          <p:cNvSpPr/>
          <p:nvPr/>
        </p:nvSpPr>
        <p:spPr>
          <a:xfrm>
            <a:off x="628650" y="3100388"/>
            <a:ext cx="36576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Client Notes</a:t>
            </a:r>
            <a:endParaRPr lang="en-US" sz="732" dirty="0"/>
          </a:p>
        </p:txBody>
      </p:sp>
      <p:sp>
        <p:nvSpPr>
          <p:cNvPr id="29" name="Text 22"/>
          <p:cNvSpPr/>
          <p:nvPr/>
        </p:nvSpPr>
        <p:spPr>
          <a:xfrm>
            <a:off x="628650" y="327183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628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Sarah: Sensitive scalp - use gentle formula. Prefers coffee while processing. Allergic to almond products.</a:t>
            </a:r>
            <a:endParaRPr lang="en-US" sz="628" dirty="0"/>
          </a:p>
        </p:txBody>
      </p:sp>
      <p:sp>
        <p:nvSpPr>
          <p:cNvPr id="30" name="Shape 23"/>
          <p:cNvSpPr/>
          <p:nvPr/>
        </p:nvSpPr>
        <p:spPr>
          <a:xfrm>
            <a:off x="917665" y="3671888"/>
            <a:ext cx="938929" cy="200025"/>
          </a:xfrm>
          <a:prstGeom prst="rect">
            <a:avLst/>
          </a:prstGeom>
          <a:solidFill>
            <a:srgbClr val="04785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390" y="3721894"/>
            <a:ext cx="89297" cy="100013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1121262" y="3704034"/>
            <a:ext cx="649607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New Booking </a:t>
            </a:r>
            <a:endParaRPr lang="en-US" sz="732" dirty="0"/>
          </a:p>
        </p:txBody>
      </p:sp>
      <p:sp>
        <p:nvSpPr>
          <p:cNvPr id="33" name="Shape 25"/>
          <p:cNvSpPr/>
          <p:nvPr/>
        </p:nvSpPr>
        <p:spPr>
          <a:xfrm>
            <a:off x="2231334" y="3671888"/>
            <a:ext cx="684488" cy="2000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4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059" y="3721894"/>
            <a:ext cx="100013" cy="100013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2445646" y="3704034"/>
            <a:ext cx="384451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Refresh </a:t>
            </a:r>
            <a:endParaRPr lang="en-US" sz="732" dirty="0"/>
          </a:p>
        </p:txBody>
      </p:sp>
      <p:sp>
        <p:nvSpPr>
          <p:cNvPr id="36" name="Shape 27"/>
          <p:cNvSpPr/>
          <p:nvPr/>
        </p:nvSpPr>
        <p:spPr>
          <a:xfrm>
            <a:off x="3290562" y="3671888"/>
            <a:ext cx="706589" cy="2000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7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6287" y="3721894"/>
            <a:ext cx="100013" cy="100013"/>
          </a:xfrm>
          <a:prstGeom prst="rect">
            <a:avLst/>
          </a:prstGeom>
        </p:spPr>
      </p:pic>
      <p:sp>
        <p:nvSpPr>
          <p:cNvPr id="38" name="Text 28"/>
          <p:cNvSpPr/>
          <p:nvPr/>
        </p:nvSpPr>
        <p:spPr>
          <a:xfrm>
            <a:off x="3504874" y="3704034"/>
            <a:ext cx="406552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Settings </a:t>
            </a:r>
            <a:endParaRPr lang="en-US" sz="732" dirty="0"/>
          </a:p>
        </p:txBody>
      </p:sp>
      <p:sp>
        <p:nvSpPr>
          <p:cNvPr id="39" name="Shape 29"/>
          <p:cNvSpPr/>
          <p:nvPr/>
        </p:nvSpPr>
        <p:spPr>
          <a:xfrm>
            <a:off x="4686300" y="857250"/>
            <a:ext cx="4000500" cy="125730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30"/>
          <p:cNvSpPr/>
          <p:nvPr/>
        </p:nvSpPr>
        <p:spPr>
          <a:xfrm>
            <a:off x="4800600" y="985838"/>
            <a:ext cx="285750" cy="285750"/>
          </a:xfrm>
          <a:prstGeom prst="rect">
            <a:avLst/>
          </a:prstGeom>
          <a:solidFill>
            <a:srgbClr val="2E5D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1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0967" y="1057275"/>
            <a:ext cx="125016" cy="142875"/>
          </a:xfrm>
          <a:prstGeom prst="rect">
            <a:avLst/>
          </a:prstGeom>
        </p:spPr>
      </p:pic>
      <p:sp>
        <p:nvSpPr>
          <p:cNvPr id="42" name="Text 31"/>
          <p:cNvSpPr/>
          <p:nvPr/>
        </p:nvSpPr>
        <p:spPr>
          <a:xfrm>
            <a:off x="5172075" y="971550"/>
            <a:ext cx="1742545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Online Booking Systems</a:t>
            </a:r>
            <a:endParaRPr lang="en-US" sz="942" dirty="0"/>
          </a:p>
        </p:txBody>
      </p:sp>
      <p:sp>
        <p:nvSpPr>
          <p:cNvPr id="43" name="Text 32"/>
          <p:cNvSpPr/>
          <p:nvPr/>
        </p:nvSpPr>
        <p:spPr>
          <a:xfrm>
            <a:off x="5172075" y="1171575"/>
            <a:ext cx="174254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628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Automate scheduling and reduce no-shows</a:t>
            </a:r>
            <a:endParaRPr lang="en-US" sz="628" dirty="0"/>
          </a:p>
        </p:txBody>
      </p:sp>
      <p:sp>
        <p:nvSpPr>
          <p:cNvPr id="44" name="Text 33"/>
          <p:cNvSpPr/>
          <p:nvPr/>
        </p:nvSpPr>
        <p:spPr>
          <a:xfrm>
            <a:off x="5200650" y="1346597"/>
            <a:ext cx="6362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</a:t>
            </a:r>
            <a:endParaRPr lang="en-US" sz="732" dirty="0"/>
          </a:p>
        </p:txBody>
      </p:sp>
      <p:sp>
        <p:nvSpPr>
          <p:cNvPr id="45" name="Text 34"/>
          <p:cNvSpPr/>
          <p:nvPr/>
        </p:nvSpPr>
        <p:spPr>
          <a:xfrm>
            <a:off x="5264274" y="1346597"/>
            <a:ext cx="413472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Options:</a:t>
            </a:r>
            <a:endParaRPr lang="en-US" sz="732" dirty="0"/>
          </a:p>
        </p:txBody>
      </p:sp>
      <p:sp>
        <p:nvSpPr>
          <p:cNvPr id="46" name="Text 35"/>
          <p:cNvSpPr/>
          <p:nvPr/>
        </p:nvSpPr>
        <p:spPr>
          <a:xfrm>
            <a:off x="6915150" y="1343025"/>
            <a:ext cx="165735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Schedulicity, Vagaro, Acuity</a:t>
            </a:r>
            <a:endParaRPr lang="en-US" sz="732" dirty="0"/>
          </a:p>
        </p:txBody>
      </p:sp>
      <p:sp>
        <p:nvSpPr>
          <p:cNvPr id="47" name="Text 36"/>
          <p:cNvSpPr/>
          <p:nvPr/>
        </p:nvSpPr>
        <p:spPr>
          <a:xfrm>
            <a:off x="5200650" y="1518047"/>
            <a:ext cx="6362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</a:t>
            </a:r>
            <a:endParaRPr lang="en-US" sz="732" dirty="0"/>
          </a:p>
        </p:txBody>
      </p:sp>
      <p:sp>
        <p:nvSpPr>
          <p:cNvPr id="48" name="Text 37"/>
          <p:cNvSpPr/>
          <p:nvPr/>
        </p:nvSpPr>
        <p:spPr>
          <a:xfrm>
            <a:off x="5264274" y="1518047"/>
            <a:ext cx="45248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Features:</a:t>
            </a:r>
            <a:endParaRPr lang="en-US" sz="732" dirty="0"/>
          </a:p>
        </p:txBody>
      </p:sp>
      <p:sp>
        <p:nvSpPr>
          <p:cNvPr id="49" name="Text 38"/>
          <p:cNvSpPr/>
          <p:nvPr/>
        </p:nvSpPr>
        <p:spPr>
          <a:xfrm>
            <a:off x="6915150" y="1514475"/>
            <a:ext cx="165735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24/7 booking, reminders</a:t>
            </a:r>
            <a:endParaRPr lang="en-US" sz="732" dirty="0"/>
          </a:p>
        </p:txBody>
      </p:sp>
      <p:sp>
        <p:nvSpPr>
          <p:cNvPr id="50" name="Text 39"/>
          <p:cNvSpPr/>
          <p:nvPr/>
        </p:nvSpPr>
        <p:spPr>
          <a:xfrm>
            <a:off x="5200650" y="1689497"/>
            <a:ext cx="6362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</a:t>
            </a:r>
            <a:endParaRPr lang="en-US" sz="732" dirty="0"/>
          </a:p>
        </p:txBody>
      </p:sp>
      <p:sp>
        <p:nvSpPr>
          <p:cNvPr id="51" name="Text 40"/>
          <p:cNvSpPr/>
          <p:nvPr/>
        </p:nvSpPr>
        <p:spPr>
          <a:xfrm>
            <a:off x="5264274" y="1689497"/>
            <a:ext cx="242441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Cost:</a:t>
            </a:r>
            <a:endParaRPr lang="en-US" sz="732" dirty="0"/>
          </a:p>
        </p:txBody>
      </p:sp>
      <p:sp>
        <p:nvSpPr>
          <p:cNvPr id="52" name="Text 41"/>
          <p:cNvSpPr/>
          <p:nvPr/>
        </p:nvSpPr>
        <p:spPr>
          <a:xfrm>
            <a:off x="6915150" y="1685925"/>
            <a:ext cx="165735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$15-45/month</a:t>
            </a:r>
            <a:endParaRPr lang="en-US" sz="732" dirty="0"/>
          </a:p>
        </p:txBody>
      </p:sp>
      <p:sp>
        <p:nvSpPr>
          <p:cNvPr id="53" name="Shape 42"/>
          <p:cNvSpPr/>
          <p:nvPr/>
        </p:nvSpPr>
        <p:spPr>
          <a:xfrm>
            <a:off x="4686300" y="2228850"/>
            <a:ext cx="4000500" cy="125730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Shape 43"/>
          <p:cNvSpPr/>
          <p:nvPr/>
        </p:nvSpPr>
        <p:spPr>
          <a:xfrm>
            <a:off x="4800600" y="2357438"/>
            <a:ext cx="285750" cy="285750"/>
          </a:xfrm>
          <a:prstGeom prst="rect">
            <a:avLst/>
          </a:prstGeom>
          <a:solidFill>
            <a:srgbClr val="7BA05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5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54178" y="2428875"/>
            <a:ext cx="178594" cy="142875"/>
          </a:xfrm>
          <a:prstGeom prst="rect">
            <a:avLst/>
          </a:prstGeom>
        </p:spPr>
      </p:pic>
      <p:sp>
        <p:nvSpPr>
          <p:cNvPr id="56" name="Text 44"/>
          <p:cNvSpPr/>
          <p:nvPr/>
        </p:nvSpPr>
        <p:spPr>
          <a:xfrm>
            <a:off x="5172075" y="2343150"/>
            <a:ext cx="17145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Client Management Software</a:t>
            </a:r>
            <a:endParaRPr lang="en-US" sz="942" dirty="0"/>
          </a:p>
        </p:txBody>
      </p:sp>
      <p:sp>
        <p:nvSpPr>
          <p:cNvPr id="57" name="Text 45"/>
          <p:cNvSpPr/>
          <p:nvPr/>
        </p:nvSpPr>
        <p:spPr>
          <a:xfrm>
            <a:off x="5172075" y="2543175"/>
            <a:ext cx="1714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628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Track client history and preferences</a:t>
            </a:r>
            <a:endParaRPr lang="en-US" sz="628" dirty="0"/>
          </a:p>
        </p:txBody>
      </p:sp>
      <p:sp>
        <p:nvSpPr>
          <p:cNvPr id="58" name="Text 46"/>
          <p:cNvSpPr/>
          <p:nvPr/>
        </p:nvSpPr>
        <p:spPr>
          <a:xfrm>
            <a:off x="5200650" y="2718197"/>
            <a:ext cx="6362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</a:t>
            </a:r>
            <a:endParaRPr lang="en-US" sz="732" dirty="0"/>
          </a:p>
        </p:txBody>
      </p:sp>
      <p:sp>
        <p:nvSpPr>
          <p:cNvPr id="59" name="Text 47"/>
          <p:cNvSpPr/>
          <p:nvPr/>
        </p:nvSpPr>
        <p:spPr>
          <a:xfrm>
            <a:off x="5264274" y="2718197"/>
            <a:ext cx="413472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Options:</a:t>
            </a:r>
            <a:endParaRPr lang="en-US" sz="732" dirty="0"/>
          </a:p>
        </p:txBody>
      </p:sp>
      <p:sp>
        <p:nvSpPr>
          <p:cNvPr id="60" name="Text 48"/>
          <p:cNvSpPr/>
          <p:nvPr/>
        </p:nvSpPr>
        <p:spPr>
          <a:xfrm>
            <a:off x="6915150" y="2714625"/>
            <a:ext cx="165735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Salon Iris, GlossGenius</a:t>
            </a:r>
            <a:endParaRPr lang="en-US" sz="732" dirty="0"/>
          </a:p>
        </p:txBody>
      </p:sp>
      <p:sp>
        <p:nvSpPr>
          <p:cNvPr id="61" name="Text 49"/>
          <p:cNvSpPr/>
          <p:nvPr/>
        </p:nvSpPr>
        <p:spPr>
          <a:xfrm>
            <a:off x="5200650" y="2889647"/>
            <a:ext cx="6362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</a:t>
            </a:r>
            <a:endParaRPr lang="en-US" sz="732" dirty="0"/>
          </a:p>
        </p:txBody>
      </p:sp>
      <p:sp>
        <p:nvSpPr>
          <p:cNvPr id="62" name="Text 50"/>
          <p:cNvSpPr/>
          <p:nvPr/>
        </p:nvSpPr>
        <p:spPr>
          <a:xfrm>
            <a:off x="5264274" y="2889647"/>
            <a:ext cx="45248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Features:</a:t>
            </a:r>
            <a:endParaRPr lang="en-US" sz="732" dirty="0"/>
          </a:p>
        </p:txBody>
      </p:sp>
      <p:sp>
        <p:nvSpPr>
          <p:cNvPr id="63" name="Text 51"/>
          <p:cNvSpPr/>
          <p:nvPr/>
        </p:nvSpPr>
        <p:spPr>
          <a:xfrm>
            <a:off x="6915150" y="2886075"/>
            <a:ext cx="165735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Client profiles, history, notes</a:t>
            </a:r>
            <a:endParaRPr lang="en-US" sz="732" dirty="0"/>
          </a:p>
        </p:txBody>
      </p:sp>
      <p:sp>
        <p:nvSpPr>
          <p:cNvPr id="64" name="Text 52"/>
          <p:cNvSpPr/>
          <p:nvPr/>
        </p:nvSpPr>
        <p:spPr>
          <a:xfrm>
            <a:off x="5200650" y="3061097"/>
            <a:ext cx="6362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</a:t>
            </a:r>
            <a:endParaRPr lang="en-US" sz="732" dirty="0"/>
          </a:p>
        </p:txBody>
      </p:sp>
      <p:sp>
        <p:nvSpPr>
          <p:cNvPr id="65" name="Text 53"/>
          <p:cNvSpPr/>
          <p:nvPr/>
        </p:nvSpPr>
        <p:spPr>
          <a:xfrm>
            <a:off x="5264274" y="3061097"/>
            <a:ext cx="430160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Benefits:</a:t>
            </a:r>
            <a:endParaRPr lang="en-US" sz="732" dirty="0"/>
          </a:p>
        </p:txBody>
      </p:sp>
      <p:sp>
        <p:nvSpPr>
          <p:cNvPr id="66" name="Text 54"/>
          <p:cNvSpPr/>
          <p:nvPr/>
        </p:nvSpPr>
        <p:spPr>
          <a:xfrm>
            <a:off x="6915150" y="3057525"/>
            <a:ext cx="165735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Personalized service</a:t>
            </a:r>
            <a:endParaRPr lang="en-US" sz="732" dirty="0"/>
          </a:p>
        </p:txBody>
      </p:sp>
      <p:sp>
        <p:nvSpPr>
          <p:cNvPr id="67" name="Shape 55"/>
          <p:cNvSpPr/>
          <p:nvPr/>
        </p:nvSpPr>
        <p:spPr>
          <a:xfrm>
            <a:off x="4686300" y="3600450"/>
            <a:ext cx="4000500" cy="125730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" name="Shape 56"/>
          <p:cNvSpPr/>
          <p:nvPr/>
        </p:nvSpPr>
        <p:spPr>
          <a:xfrm>
            <a:off x="4800600" y="3729038"/>
            <a:ext cx="285750" cy="285750"/>
          </a:xfrm>
          <a:prstGeom prst="rect">
            <a:avLst/>
          </a:prstGeom>
          <a:solidFill>
            <a:srgbClr val="E8B4A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9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89897" y="3800475"/>
            <a:ext cx="107156" cy="142875"/>
          </a:xfrm>
          <a:prstGeom prst="rect">
            <a:avLst/>
          </a:prstGeom>
        </p:spPr>
      </p:pic>
      <p:sp>
        <p:nvSpPr>
          <p:cNvPr id="70" name="Text 57"/>
          <p:cNvSpPr/>
          <p:nvPr/>
        </p:nvSpPr>
        <p:spPr>
          <a:xfrm>
            <a:off x="5172075" y="3714750"/>
            <a:ext cx="1731494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Financial &amp; Marketing Tools</a:t>
            </a:r>
            <a:endParaRPr lang="en-US" sz="942" dirty="0"/>
          </a:p>
        </p:txBody>
      </p:sp>
      <p:sp>
        <p:nvSpPr>
          <p:cNvPr id="71" name="Text 58"/>
          <p:cNvSpPr/>
          <p:nvPr/>
        </p:nvSpPr>
        <p:spPr>
          <a:xfrm>
            <a:off x="5172075" y="3914775"/>
            <a:ext cx="1731494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628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Manage payments and grow your business</a:t>
            </a:r>
            <a:endParaRPr lang="en-US" sz="628" dirty="0"/>
          </a:p>
        </p:txBody>
      </p:sp>
      <p:sp>
        <p:nvSpPr>
          <p:cNvPr id="72" name="Text 59"/>
          <p:cNvSpPr/>
          <p:nvPr/>
        </p:nvSpPr>
        <p:spPr>
          <a:xfrm>
            <a:off x="5200650" y="4089797"/>
            <a:ext cx="6362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</a:t>
            </a:r>
            <a:endParaRPr lang="en-US" sz="732" dirty="0"/>
          </a:p>
        </p:txBody>
      </p:sp>
      <p:sp>
        <p:nvSpPr>
          <p:cNvPr id="73" name="Text 60"/>
          <p:cNvSpPr/>
          <p:nvPr/>
        </p:nvSpPr>
        <p:spPr>
          <a:xfrm>
            <a:off x="5264274" y="4089797"/>
            <a:ext cx="511671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Payments:</a:t>
            </a:r>
            <a:endParaRPr lang="en-US" sz="732" dirty="0"/>
          </a:p>
        </p:txBody>
      </p:sp>
      <p:sp>
        <p:nvSpPr>
          <p:cNvPr id="74" name="Text 61"/>
          <p:cNvSpPr/>
          <p:nvPr/>
        </p:nvSpPr>
        <p:spPr>
          <a:xfrm>
            <a:off x="6915150" y="4086225"/>
            <a:ext cx="165735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Square, Clover, SumUp</a:t>
            </a:r>
            <a:endParaRPr lang="en-US" sz="732" dirty="0"/>
          </a:p>
        </p:txBody>
      </p:sp>
      <p:sp>
        <p:nvSpPr>
          <p:cNvPr id="75" name="Text 62"/>
          <p:cNvSpPr/>
          <p:nvPr/>
        </p:nvSpPr>
        <p:spPr>
          <a:xfrm>
            <a:off x="5200650" y="4261247"/>
            <a:ext cx="6362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</a:t>
            </a:r>
            <a:endParaRPr lang="en-US" sz="732" dirty="0"/>
          </a:p>
        </p:txBody>
      </p:sp>
      <p:sp>
        <p:nvSpPr>
          <p:cNvPr id="76" name="Text 63"/>
          <p:cNvSpPr/>
          <p:nvPr/>
        </p:nvSpPr>
        <p:spPr>
          <a:xfrm>
            <a:off x="5264274" y="4261247"/>
            <a:ext cx="581183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Accounting:</a:t>
            </a:r>
            <a:endParaRPr lang="en-US" sz="732" dirty="0"/>
          </a:p>
        </p:txBody>
      </p:sp>
      <p:sp>
        <p:nvSpPr>
          <p:cNvPr id="77" name="Text 64"/>
          <p:cNvSpPr/>
          <p:nvPr/>
        </p:nvSpPr>
        <p:spPr>
          <a:xfrm>
            <a:off x="6915150" y="4257675"/>
            <a:ext cx="165735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QuickBooks, Wave</a:t>
            </a:r>
            <a:endParaRPr lang="en-US" sz="732" dirty="0"/>
          </a:p>
        </p:txBody>
      </p:sp>
      <p:sp>
        <p:nvSpPr>
          <p:cNvPr id="78" name="Text 65"/>
          <p:cNvSpPr/>
          <p:nvPr/>
        </p:nvSpPr>
        <p:spPr>
          <a:xfrm>
            <a:off x="5200650" y="4432697"/>
            <a:ext cx="6362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</a:t>
            </a:r>
            <a:endParaRPr lang="en-US" sz="732" dirty="0"/>
          </a:p>
        </p:txBody>
      </p:sp>
      <p:sp>
        <p:nvSpPr>
          <p:cNvPr id="79" name="Text 66"/>
          <p:cNvSpPr/>
          <p:nvPr/>
        </p:nvSpPr>
        <p:spPr>
          <a:xfrm>
            <a:off x="5264274" y="4432697"/>
            <a:ext cx="536591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Marketing:</a:t>
            </a:r>
            <a:endParaRPr lang="en-US" sz="732" dirty="0"/>
          </a:p>
        </p:txBody>
      </p:sp>
      <p:sp>
        <p:nvSpPr>
          <p:cNvPr id="80" name="Text 67"/>
          <p:cNvSpPr/>
          <p:nvPr/>
        </p:nvSpPr>
        <p:spPr>
          <a:xfrm>
            <a:off x="6915150" y="4429125"/>
            <a:ext cx="165735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Mailchimp, Later, Buffer</a:t>
            </a:r>
            <a:endParaRPr lang="en-US" sz="7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"/>
            <a:ext cx="82296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1F2937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Marketing &amp; Client Acquisition</a:t>
            </a:r>
            <a:endParaRPr lang="en-US" sz="2025" dirty="0"/>
          </a:p>
        </p:txBody>
      </p:sp>
      <p:sp>
        <p:nvSpPr>
          <p:cNvPr id="5" name="Shape 2"/>
          <p:cNvSpPr/>
          <p:nvPr/>
        </p:nvSpPr>
        <p:spPr>
          <a:xfrm>
            <a:off x="457200" y="571500"/>
            <a:ext cx="685800" cy="28575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457200" y="771525"/>
            <a:ext cx="4000500" cy="257175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71500" y="885825"/>
            <a:ext cx="37719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Marketing Materials</a:t>
            </a:r>
            <a:endParaRPr lang="en-US" sz="1046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44" y="1178719"/>
            <a:ext cx="1814513" cy="71437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78644" y="1893094"/>
            <a:ext cx="1814513" cy="228600"/>
          </a:xfrm>
          <a:prstGeom prst="rect">
            <a:avLst/>
          </a:prstGeom>
          <a:noFill/>
          <a:ln/>
        </p:spPr>
        <p:txBody>
          <a:bodyPr wrap="square" lIns="68072" tIns="68072" rIns="68072" bIns="68072" rtlCol="0" anchor="ctr">
            <a:spAutoFit/>
          </a:bodyPr>
          <a:lstStyle/>
          <a:p>
            <a:pPr marL="0" indent="0" algn="ctr">
              <a:buNone/>
            </a:pPr>
            <a:r>
              <a:rPr lang="en-US" sz="628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Professional Business Cards</a:t>
            </a:r>
            <a:endParaRPr lang="en-US" sz="628" dirty="0"/>
          </a:p>
        </p:txBody>
      </p:sp>
      <p:sp>
        <p:nvSpPr>
          <p:cNvPr id="10" name="Shape 6"/>
          <p:cNvSpPr/>
          <p:nvPr/>
        </p:nvSpPr>
        <p:spPr>
          <a:xfrm>
            <a:off x="2521744" y="1178719"/>
            <a:ext cx="1814513" cy="698302"/>
          </a:xfrm>
          <a:prstGeom prst="rect">
            <a:avLst/>
          </a:prstGeom>
          <a:solidFill>
            <a:srgbClr val="F3F4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2607469" y="1264444"/>
            <a:ext cx="1643063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732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GRAND OPENING</a:t>
            </a:r>
            <a:endParaRPr lang="en-US" sz="732" dirty="0"/>
          </a:p>
        </p:txBody>
      </p:sp>
      <p:sp>
        <p:nvSpPr>
          <p:cNvPr id="12" name="Text 8"/>
          <p:cNvSpPr/>
          <p:nvPr/>
        </p:nvSpPr>
        <p:spPr>
          <a:xfrm>
            <a:off x="2607469" y="1407319"/>
            <a:ext cx="1643063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50% OFF</a:t>
            </a:r>
            <a:endParaRPr lang="en-US" sz="942" dirty="0"/>
          </a:p>
        </p:txBody>
      </p:sp>
      <p:sp>
        <p:nvSpPr>
          <p:cNvPr id="13" name="Shape 9"/>
          <p:cNvSpPr/>
          <p:nvPr/>
        </p:nvSpPr>
        <p:spPr>
          <a:xfrm>
            <a:off x="3133874" y="1619845"/>
            <a:ext cx="590252" cy="171450"/>
          </a:xfrm>
          <a:prstGeom prst="rect">
            <a:avLst/>
          </a:prstGeom>
          <a:solidFill>
            <a:srgbClr val="0478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3133874" y="1619845"/>
            <a:ext cx="590252" cy="171450"/>
          </a:xfrm>
          <a:prstGeom prst="rect">
            <a:avLst/>
          </a:prstGeom>
          <a:noFill/>
          <a:ln/>
        </p:spPr>
        <p:txBody>
          <a:bodyPr wrap="square" lIns="68072" tIns="34036" rIns="68072" bIns="34036" rtlCol="0" anchor="ctr">
            <a:spAutoFit/>
          </a:bodyPr>
          <a:lstStyle/>
          <a:p>
            <a:pPr marL="0" indent="0" algn="ctr">
              <a:buNone/>
            </a:pPr>
            <a:r>
              <a:rPr lang="en-US" sz="628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BOOK NOW </a:t>
            </a:r>
            <a:endParaRPr lang="en-US" sz="628" dirty="0"/>
          </a:p>
        </p:txBody>
      </p:sp>
      <p:sp>
        <p:nvSpPr>
          <p:cNvPr id="15" name="Text 11"/>
          <p:cNvSpPr/>
          <p:nvPr/>
        </p:nvSpPr>
        <p:spPr>
          <a:xfrm>
            <a:off x="2521744" y="1877020"/>
            <a:ext cx="1814513" cy="228600"/>
          </a:xfrm>
          <a:prstGeom prst="rect">
            <a:avLst/>
          </a:prstGeom>
          <a:noFill/>
          <a:ln/>
        </p:spPr>
        <p:txBody>
          <a:bodyPr wrap="square" lIns="68072" tIns="68072" rIns="68072" bIns="68072" rtlCol="0" anchor="ctr">
            <a:spAutoFit/>
          </a:bodyPr>
          <a:lstStyle/>
          <a:p>
            <a:pPr marL="0" indent="0" algn="ctr">
              <a:buNone/>
            </a:pPr>
            <a:r>
              <a:rPr lang="en-US" sz="628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Digital Marketing</a:t>
            </a:r>
            <a:endParaRPr lang="en-US" sz="628" dirty="0"/>
          </a:p>
        </p:txBody>
      </p:sp>
      <p:sp>
        <p:nvSpPr>
          <p:cNvPr id="16" name="Shape 12"/>
          <p:cNvSpPr/>
          <p:nvPr/>
        </p:nvSpPr>
        <p:spPr>
          <a:xfrm>
            <a:off x="571500" y="2243138"/>
            <a:ext cx="3771900" cy="842963"/>
          </a:xfrm>
          <a:prstGeom prst="rect">
            <a:avLst/>
          </a:prstGeom>
          <a:solidFill>
            <a:srgbClr val="7BA05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678656" y="2350294"/>
            <a:ext cx="3557588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dirty="0">
                <a:solidFill>
                  <a:srgbClr val="FFFFFF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Refer a Friend</a:t>
            </a:r>
            <a:endParaRPr lang="en-US" sz="942" dirty="0"/>
          </a:p>
        </p:txBody>
      </p:sp>
      <p:sp>
        <p:nvSpPr>
          <p:cNvPr id="18" name="Text 14"/>
          <p:cNvSpPr/>
          <p:nvPr/>
        </p:nvSpPr>
        <p:spPr>
          <a:xfrm>
            <a:off x="1301725" y="2578894"/>
            <a:ext cx="36349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20%</a:t>
            </a:r>
            <a:endParaRPr lang="en-US" sz="1350" dirty="0"/>
          </a:p>
        </p:txBody>
      </p:sp>
      <p:sp>
        <p:nvSpPr>
          <p:cNvPr id="19" name="Text 15"/>
          <p:cNvSpPr/>
          <p:nvPr/>
        </p:nvSpPr>
        <p:spPr>
          <a:xfrm>
            <a:off x="1301725" y="2807494"/>
            <a:ext cx="363494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628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FOR YOU</a:t>
            </a:r>
            <a:endParaRPr lang="en-US" sz="628" dirty="0"/>
          </a:p>
        </p:txBody>
      </p:sp>
      <p:sp>
        <p:nvSpPr>
          <p:cNvPr id="20" name="Text 16"/>
          <p:cNvSpPr/>
          <p:nvPr/>
        </p:nvSpPr>
        <p:spPr>
          <a:xfrm>
            <a:off x="2345438" y="2636044"/>
            <a:ext cx="9808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+</a:t>
            </a:r>
            <a:endParaRPr lang="en-US" sz="1350" dirty="0"/>
          </a:p>
        </p:txBody>
      </p:sp>
      <p:sp>
        <p:nvSpPr>
          <p:cNvPr id="21" name="Text 17"/>
          <p:cNvSpPr/>
          <p:nvPr/>
        </p:nvSpPr>
        <p:spPr>
          <a:xfrm>
            <a:off x="3123744" y="2578894"/>
            <a:ext cx="48934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20%</a:t>
            </a:r>
            <a:endParaRPr lang="en-US" sz="1350" dirty="0"/>
          </a:p>
        </p:txBody>
      </p:sp>
      <p:sp>
        <p:nvSpPr>
          <p:cNvPr id="22" name="Text 18"/>
          <p:cNvSpPr/>
          <p:nvPr/>
        </p:nvSpPr>
        <p:spPr>
          <a:xfrm>
            <a:off x="3123744" y="2807494"/>
            <a:ext cx="489347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628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FOR FRIEND</a:t>
            </a:r>
            <a:endParaRPr lang="en-US" sz="628" dirty="0"/>
          </a:p>
        </p:txBody>
      </p:sp>
      <p:sp>
        <p:nvSpPr>
          <p:cNvPr id="23" name="Text 19"/>
          <p:cNvSpPr/>
          <p:nvPr/>
        </p:nvSpPr>
        <p:spPr>
          <a:xfrm>
            <a:off x="571500" y="3114675"/>
            <a:ext cx="37719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628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Referral Program Example</a:t>
            </a:r>
            <a:endParaRPr lang="en-US" sz="628" dirty="0"/>
          </a:p>
        </p:txBody>
      </p:sp>
      <p:sp>
        <p:nvSpPr>
          <p:cNvPr id="24" name="Shape 20"/>
          <p:cNvSpPr/>
          <p:nvPr/>
        </p:nvSpPr>
        <p:spPr>
          <a:xfrm>
            <a:off x="457200" y="3457575"/>
            <a:ext cx="4000500" cy="88582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1"/>
          <p:cNvSpPr/>
          <p:nvPr/>
        </p:nvSpPr>
        <p:spPr>
          <a:xfrm>
            <a:off x="571500" y="3571875"/>
            <a:ext cx="257175" cy="257175"/>
          </a:xfrm>
          <a:prstGeom prst="ellipse">
            <a:avLst/>
          </a:prstGeom>
          <a:solidFill>
            <a:srgbClr val="7BA05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5" y="3643313"/>
            <a:ext cx="85725" cy="114300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914400" y="3600450"/>
            <a:ext cx="964406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Local Marketing</a:t>
            </a:r>
            <a:endParaRPr lang="en-US" sz="942" dirty="0"/>
          </a:p>
        </p:txBody>
      </p:sp>
      <p:sp>
        <p:nvSpPr>
          <p:cNvPr id="28" name="Text 23"/>
          <p:cNvSpPr/>
          <p:nvPr/>
        </p:nvSpPr>
        <p:spPr>
          <a:xfrm>
            <a:off x="857250" y="3914775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Partner with local businesses</a:t>
            </a:r>
            <a:endParaRPr lang="en-US" sz="732" dirty="0"/>
          </a:p>
        </p:txBody>
      </p:sp>
      <p:sp>
        <p:nvSpPr>
          <p:cNvPr id="29" name="Text 24"/>
          <p:cNvSpPr/>
          <p:nvPr/>
        </p:nvSpPr>
        <p:spPr>
          <a:xfrm>
            <a:off x="2628900" y="3914775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Join community groups</a:t>
            </a:r>
            <a:endParaRPr lang="en-US" sz="732" dirty="0"/>
          </a:p>
        </p:txBody>
      </p:sp>
      <p:sp>
        <p:nvSpPr>
          <p:cNvPr id="30" name="Text 25"/>
          <p:cNvSpPr/>
          <p:nvPr/>
        </p:nvSpPr>
        <p:spPr>
          <a:xfrm>
            <a:off x="857250" y="4086225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Offer services at events</a:t>
            </a:r>
            <a:endParaRPr lang="en-US" sz="732" dirty="0"/>
          </a:p>
        </p:txBody>
      </p:sp>
      <p:sp>
        <p:nvSpPr>
          <p:cNvPr id="31" name="Text 26"/>
          <p:cNvSpPr/>
          <p:nvPr/>
        </p:nvSpPr>
        <p:spPr>
          <a:xfrm>
            <a:off x="2628900" y="4086225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Create Google Business profile</a:t>
            </a:r>
            <a:endParaRPr lang="en-US" sz="732" dirty="0"/>
          </a:p>
        </p:txBody>
      </p:sp>
      <p:sp>
        <p:nvSpPr>
          <p:cNvPr id="32" name="Shape 27"/>
          <p:cNvSpPr/>
          <p:nvPr/>
        </p:nvSpPr>
        <p:spPr>
          <a:xfrm>
            <a:off x="4686300" y="771525"/>
            <a:ext cx="4000500" cy="88582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28"/>
          <p:cNvSpPr/>
          <p:nvPr/>
        </p:nvSpPr>
        <p:spPr>
          <a:xfrm>
            <a:off x="4800600" y="885825"/>
            <a:ext cx="257175" cy="257175"/>
          </a:xfrm>
          <a:prstGeom prst="ellipse">
            <a:avLst/>
          </a:prstGeom>
          <a:solidFill>
            <a:srgbClr val="7BA05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7750" y="957263"/>
            <a:ext cx="142875" cy="114300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5143500" y="914400"/>
            <a:ext cx="1416248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Referral Program Setup</a:t>
            </a:r>
            <a:endParaRPr lang="en-US" sz="942" dirty="0"/>
          </a:p>
        </p:txBody>
      </p:sp>
      <p:sp>
        <p:nvSpPr>
          <p:cNvPr id="36" name="Text 30"/>
          <p:cNvSpPr/>
          <p:nvPr/>
        </p:nvSpPr>
        <p:spPr>
          <a:xfrm>
            <a:off x="5086350" y="1228725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Create generous incentives</a:t>
            </a:r>
            <a:endParaRPr lang="en-US" sz="732" dirty="0"/>
          </a:p>
        </p:txBody>
      </p:sp>
      <p:sp>
        <p:nvSpPr>
          <p:cNvPr id="37" name="Text 31"/>
          <p:cNvSpPr/>
          <p:nvPr/>
        </p:nvSpPr>
        <p:spPr>
          <a:xfrm>
            <a:off x="6858000" y="1228725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Make sharing easy</a:t>
            </a:r>
            <a:endParaRPr lang="en-US" sz="732" dirty="0"/>
          </a:p>
        </p:txBody>
      </p:sp>
      <p:sp>
        <p:nvSpPr>
          <p:cNvPr id="38" name="Text 32"/>
          <p:cNvSpPr/>
          <p:nvPr/>
        </p:nvSpPr>
        <p:spPr>
          <a:xfrm>
            <a:off x="5086350" y="1400175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Track referrals in software</a:t>
            </a:r>
            <a:endParaRPr lang="en-US" sz="732" dirty="0"/>
          </a:p>
        </p:txBody>
      </p:sp>
      <p:sp>
        <p:nvSpPr>
          <p:cNvPr id="39" name="Text 33"/>
          <p:cNvSpPr/>
          <p:nvPr/>
        </p:nvSpPr>
        <p:spPr>
          <a:xfrm>
            <a:off x="6858000" y="1400175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Thank clients personally</a:t>
            </a:r>
            <a:endParaRPr lang="en-US" sz="732" dirty="0"/>
          </a:p>
        </p:txBody>
      </p:sp>
      <p:sp>
        <p:nvSpPr>
          <p:cNvPr id="40" name="Shape 34"/>
          <p:cNvSpPr/>
          <p:nvPr/>
        </p:nvSpPr>
        <p:spPr>
          <a:xfrm>
            <a:off x="4686300" y="1771650"/>
            <a:ext cx="4000500" cy="88582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5"/>
          <p:cNvSpPr/>
          <p:nvPr/>
        </p:nvSpPr>
        <p:spPr>
          <a:xfrm>
            <a:off x="4800600" y="1885950"/>
            <a:ext cx="257175" cy="257175"/>
          </a:xfrm>
          <a:prstGeom prst="ellipse">
            <a:avLst/>
          </a:prstGeom>
          <a:solidFill>
            <a:srgbClr val="7BA05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9181" y="1957388"/>
            <a:ext cx="100013" cy="114300"/>
          </a:xfrm>
          <a:prstGeom prst="rect">
            <a:avLst/>
          </a:prstGeom>
        </p:spPr>
      </p:pic>
      <p:sp>
        <p:nvSpPr>
          <p:cNvPr id="43" name="Text 36"/>
          <p:cNvSpPr/>
          <p:nvPr/>
        </p:nvSpPr>
        <p:spPr>
          <a:xfrm>
            <a:off x="5143500" y="1914525"/>
            <a:ext cx="149483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Digital Marketing Tactics</a:t>
            </a:r>
            <a:endParaRPr lang="en-US" sz="942" dirty="0"/>
          </a:p>
        </p:txBody>
      </p:sp>
      <p:sp>
        <p:nvSpPr>
          <p:cNvPr id="44" name="Text 37"/>
          <p:cNvSpPr/>
          <p:nvPr/>
        </p:nvSpPr>
        <p:spPr>
          <a:xfrm>
            <a:off x="5086350" y="2228850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Post before/after photos</a:t>
            </a:r>
            <a:endParaRPr lang="en-US" sz="732" dirty="0"/>
          </a:p>
        </p:txBody>
      </p:sp>
      <p:sp>
        <p:nvSpPr>
          <p:cNvPr id="45" name="Text 38"/>
          <p:cNvSpPr/>
          <p:nvPr/>
        </p:nvSpPr>
        <p:spPr>
          <a:xfrm>
            <a:off x="6858000" y="2228850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Use local hashtags</a:t>
            </a:r>
            <a:endParaRPr lang="en-US" sz="732" dirty="0"/>
          </a:p>
        </p:txBody>
      </p:sp>
      <p:sp>
        <p:nvSpPr>
          <p:cNvPr id="46" name="Text 39"/>
          <p:cNvSpPr/>
          <p:nvPr/>
        </p:nvSpPr>
        <p:spPr>
          <a:xfrm>
            <a:off x="5086350" y="2400300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Create educational content</a:t>
            </a:r>
            <a:endParaRPr lang="en-US" sz="732" dirty="0"/>
          </a:p>
        </p:txBody>
      </p:sp>
      <p:sp>
        <p:nvSpPr>
          <p:cNvPr id="47" name="Text 40"/>
          <p:cNvSpPr/>
          <p:nvPr/>
        </p:nvSpPr>
        <p:spPr>
          <a:xfrm>
            <a:off x="6858000" y="2400300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Engage with followers</a:t>
            </a:r>
            <a:endParaRPr lang="en-US" sz="732" dirty="0"/>
          </a:p>
        </p:txBody>
      </p:sp>
      <p:sp>
        <p:nvSpPr>
          <p:cNvPr id="48" name="Shape 41"/>
          <p:cNvSpPr/>
          <p:nvPr/>
        </p:nvSpPr>
        <p:spPr>
          <a:xfrm>
            <a:off x="4686300" y="2771775"/>
            <a:ext cx="4000500" cy="88582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Shape 42"/>
          <p:cNvSpPr/>
          <p:nvPr/>
        </p:nvSpPr>
        <p:spPr>
          <a:xfrm>
            <a:off x="4800600" y="2886075"/>
            <a:ext cx="257175" cy="257175"/>
          </a:xfrm>
          <a:prstGeom prst="ellipse">
            <a:avLst/>
          </a:prstGeom>
          <a:solidFill>
            <a:srgbClr val="7BA05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2038" y="2957513"/>
            <a:ext cx="114300" cy="114300"/>
          </a:xfrm>
          <a:prstGeom prst="rect">
            <a:avLst/>
          </a:prstGeom>
        </p:spPr>
      </p:pic>
      <p:sp>
        <p:nvSpPr>
          <p:cNvPr id="51" name="Text 43"/>
          <p:cNvSpPr/>
          <p:nvPr/>
        </p:nvSpPr>
        <p:spPr>
          <a:xfrm>
            <a:off x="5143500" y="2914650"/>
            <a:ext cx="1678781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Client Retention Techniques</a:t>
            </a:r>
            <a:endParaRPr lang="en-US" sz="942" dirty="0"/>
          </a:p>
        </p:txBody>
      </p:sp>
      <p:sp>
        <p:nvSpPr>
          <p:cNvPr id="52" name="Text 44"/>
          <p:cNvSpPr/>
          <p:nvPr/>
        </p:nvSpPr>
        <p:spPr>
          <a:xfrm>
            <a:off x="5086350" y="3228975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Send follow-up messages</a:t>
            </a:r>
            <a:endParaRPr lang="en-US" sz="732" dirty="0"/>
          </a:p>
        </p:txBody>
      </p:sp>
      <p:sp>
        <p:nvSpPr>
          <p:cNvPr id="53" name="Text 45"/>
          <p:cNvSpPr/>
          <p:nvPr/>
        </p:nvSpPr>
        <p:spPr>
          <a:xfrm>
            <a:off x="6858000" y="3228975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Create loyalty program</a:t>
            </a:r>
            <a:endParaRPr lang="en-US" sz="732" dirty="0"/>
          </a:p>
        </p:txBody>
      </p:sp>
      <p:sp>
        <p:nvSpPr>
          <p:cNvPr id="54" name="Text 46"/>
          <p:cNvSpPr/>
          <p:nvPr/>
        </p:nvSpPr>
        <p:spPr>
          <a:xfrm>
            <a:off x="5086350" y="3400425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Offer birthday specials</a:t>
            </a:r>
            <a:endParaRPr lang="en-US" sz="732" dirty="0"/>
          </a:p>
        </p:txBody>
      </p:sp>
      <p:sp>
        <p:nvSpPr>
          <p:cNvPr id="55" name="Text 47"/>
          <p:cNvSpPr/>
          <p:nvPr/>
        </p:nvSpPr>
        <p:spPr>
          <a:xfrm>
            <a:off x="6858000" y="3400425"/>
            <a:ext cx="1714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Pre-book next appointments</a:t>
            </a:r>
            <a:endParaRPr lang="en-US" sz="7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86296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342900"/>
            <a:ext cx="82296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1F2937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Your 30-60-90 Day Action Plan</a:t>
            </a:r>
            <a:endParaRPr lang="en-US" sz="2025" dirty="0"/>
          </a:p>
        </p:txBody>
      </p:sp>
      <p:sp>
        <p:nvSpPr>
          <p:cNvPr id="5" name="Shape 2"/>
          <p:cNvSpPr/>
          <p:nvPr/>
        </p:nvSpPr>
        <p:spPr>
          <a:xfrm>
            <a:off x="457200" y="742950"/>
            <a:ext cx="685800" cy="28575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457200" y="1000125"/>
            <a:ext cx="3943350" cy="728662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2414588" y="1171575"/>
            <a:ext cx="28575" cy="6943725"/>
          </a:xfrm>
          <a:prstGeom prst="rect">
            <a:avLst/>
          </a:prstGeom>
          <a:solidFill>
            <a:srgbClr val="2E5D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2286000" y="1314450"/>
            <a:ext cx="285750" cy="285750"/>
          </a:xfrm>
          <a:prstGeom prst="ellipse">
            <a:avLst/>
          </a:prstGeom>
          <a:solidFill>
            <a:srgbClr val="7BA05B"/>
          </a:solidFill>
          <a:ln w="397">
            <a:solidFill>
              <a:srgbClr val="2E5D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2286000" y="1314450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30</a:t>
            </a:r>
            <a:endParaRPr lang="en-US" sz="837" dirty="0"/>
          </a:p>
        </p:txBody>
      </p:sp>
      <p:sp>
        <p:nvSpPr>
          <p:cNvPr id="10" name="Shape 7"/>
          <p:cNvSpPr/>
          <p:nvPr/>
        </p:nvSpPr>
        <p:spPr>
          <a:xfrm>
            <a:off x="628650" y="1314450"/>
            <a:ext cx="1585913" cy="1757363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35806" y="1421606"/>
            <a:ext cx="13716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Foundation Building</a:t>
            </a:r>
            <a:endParaRPr lang="en-US" sz="1046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06" y="1707356"/>
            <a:ext cx="114300" cy="1143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907256" y="1685925"/>
            <a:ext cx="115592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Set up legal business </a:t>
            </a:r>
            <a:endParaRPr lang="en-US" sz="837" dirty="0"/>
          </a:p>
        </p:txBody>
      </p:sp>
      <p:sp>
        <p:nvSpPr>
          <p:cNvPr id="14" name="Text 10"/>
          <p:cNvSpPr/>
          <p:nvPr/>
        </p:nvSpPr>
        <p:spPr>
          <a:xfrm>
            <a:off x="735806" y="1857375"/>
            <a:ext cx="49001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structure</a:t>
            </a:r>
            <a:endParaRPr lang="en-US" sz="837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06" y="2078831"/>
            <a:ext cx="114300" cy="1143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07256" y="2057400"/>
            <a:ext cx="1199145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Create initial portfolio</a:t>
            </a:r>
            <a:endParaRPr lang="en-US" sz="837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06" y="2278856"/>
            <a:ext cx="114300" cy="1143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907256" y="2257425"/>
            <a:ext cx="83967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Establish social </a:t>
            </a:r>
            <a:endParaRPr lang="en-US" sz="837" dirty="0"/>
          </a:p>
        </p:txBody>
      </p:sp>
      <p:sp>
        <p:nvSpPr>
          <p:cNvPr id="19" name="Text 13"/>
          <p:cNvSpPr/>
          <p:nvPr/>
        </p:nvSpPr>
        <p:spPr>
          <a:xfrm>
            <a:off x="735806" y="2428875"/>
            <a:ext cx="85384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media presence</a:t>
            </a:r>
            <a:endParaRPr lang="en-US" sz="837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06" y="2650331"/>
            <a:ext cx="114300" cy="11430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907256" y="2628900"/>
            <a:ext cx="83863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Set up booking </a:t>
            </a:r>
            <a:endParaRPr lang="en-US" sz="837" dirty="0"/>
          </a:p>
        </p:txBody>
      </p:sp>
      <p:sp>
        <p:nvSpPr>
          <p:cNvPr id="22" name="Text 15"/>
          <p:cNvSpPr/>
          <p:nvPr/>
        </p:nvSpPr>
        <p:spPr>
          <a:xfrm>
            <a:off x="735806" y="2800350"/>
            <a:ext cx="380405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system</a:t>
            </a:r>
            <a:endParaRPr lang="en-US" sz="837" dirty="0"/>
          </a:p>
        </p:txBody>
      </p:sp>
      <p:sp>
        <p:nvSpPr>
          <p:cNvPr id="23" name="Shape 16"/>
          <p:cNvSpPr/>
          <p:nvPr/>
        </p:nvSpPr>
        <p:spPr>
          <a:xfrm>
            <a:off x="2286000" y="3286125"/>
            <a:ext cx="285750" cy="285750"/>
          </a:xfrm>
          <a:prstGeom prst="ellipse">
            <a:avLst/>
          </a:prstGeom>
          <a:solidFill>
            <a:srgbClr val="7BA05B"/>
          </a:solidFill>
          <a:ln w="397">
            <a:solidFill>
              <a:srgbClr val="2E5D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17"/>
          <p:cNvSpPr/>
          <p:nvPr/>
        </p:nvSpPr>
        <p:spPr>
          <a:xfrm>
            <a:off x="2286000" y="3286125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60</a:t>
            </a:r>
            <a:endParaRPr lang="en-US" sz="837" dirty="0"/>
          </a:p>
        </p:txBody>
      </p:sp>
      <p:sp>
        <p:nvSpPr>
          <p:cNvPr id="25" name="Shape 18"/>
          <p:cNvSpPr/>
          <p:nvPr/>
        </p:nvSpPr>
        <p:spPr>
          <a:xfrm>
            <a:off x="2643188" y="3286125"/>
            <a:ext cx="1585913" cy="212883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19"/>
          <p:cNvSpPr/>
          <p:nvPr/>
        </p:nvSpPr>
        <p:spPr>
          <a:xfrm>
            <a:off x="2750344" y="3393281"/>
            <a:ext cx="13716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Growth &amp; Expansion</a:t>
            </a:r>
            <a:endParaRPr lang="en-US" sz="1046" dirty="0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0344" y="3879056"/>
            <a:ext cx="114300" cy="114300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2921794" y="3857625"/>
            <a:ext cx="84915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Launch referral </a:t>
            </a:r>
            <a:endParaRPr lang="en-US" sz="837" dirty="0"/>
          </a:p>
        </p:txBody>
      </p:sp>
      <p:sp>
        <p:nvSpPr>
          <p:cNvPr id="29" name="Text 21"/>
          <p:cNvSpPr/>
          <p:nvPr/>
        </p:nvSpPr>
        <p:spPr>
          <a:xfrm>
            <a:off x="2750344" y="4029075"/>
            <a:ext cx="470595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program</a:t>
            </a:r>
            <a:endParaRPr lang="en-US" sz="837" dirty="0"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0344" y="4250531"/>
            <a:ext cx="114300" cy="114300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2921794" y="4229100"/>
            <a:ext cx="1024821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Implement pricing </a:t>
            </a:r>
            <a:endParaRPr lang="en-US" sz="837" dirty="0"/>
          </a:p>
        </p:txBody>
      </p:sp>
      <p:sp>
        <p:nvSpPr>
          <p:cNvPr id="32" name="Text 23"/>
          <p:cNvSpPr/>
          <p:nvPr/>
        </p:nvSpPr>
        <p:spPr>
          <a:xfrm>
            <a:off x="2750344" y="4400550"/>
            <a:ext cx="439369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strategy</a:t>
            </a:r>
            <a:endParaRPr lang="en-US" sz="837" dirty="0"/>
          </a:p>
        </p:txBody>
      </p:sp>
      <p:pic>
        <p:nvPicPr>
          <p:cNvPr id="33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0344" y="4622006"/>
            <a:ext cx="114300" cy="114300"/>
          </a:xfrm>
          <a:prstGeom prst="rect">
            <a:avLst/>
          </a:prstGeom>
        </p:spPr>
      </p:pic>
      <p:sp>
        <p:nvSpPr>
          <p:cNvPr id="34" name="Text 24"/>
          <p:cNvSpPr/>
          <p:nvPr/>
        </p:nvSpPr>
        <p:spPr>
          <a:xfrm>
            <a:off x="2921794" y="4600575"/>
            <a:ext cx="82320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Create content </a:t>
            </a:r>
            <a:endParaRPr lang="en-US" sz="837" dirty="0"/>
          </a:p>
        </p:txBody>
      </p:sp>
      <p:sp>
        <p:nvSpPr>
          <p:cNvPr id="35" name="Text 25"/>
          <p:cNvSpPr/>
          <p:nvPr/>
        </p:nvSpPr>
        <p:spPr>
          <a:xfrm>
            <a:off x="2750344" y="4772025"/>
            <a:ext cx="465209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calendar</a:t>
            </a:r>
            <a:endParaRPr lang="en-US" sz="837" dirty="0"/>
          </a:p>
        </p:txBody>
      </p:sp>
      <p:pic>
        <p:nvPicPr>
          <p:cNvPr id="36" name="Image 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0344" y="4993481"/>
            <a:ext cx="114300" cy="114300"/>
          </a:xfrm>
          <a:prstGeom prst="rect">
            <a:avLst/>
          </a:prstGeom>
        </p:spPr>
      </p:pic>
      <p:sp>
        <p:nvSpPr>
          <p:cNvPr id="37" name="Text 26"/>
          <p:cNvSpPr/>
          <p:nvPr/>
        </p:nvSpPr>
        <p:spPr>
          <a:xfrm>
            <a:off x="2921794" y="4972050"/>
            <a:ext cx="750512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Network with </a:t>
            </a:r>
            <a:endParaRPr lang="en-US" sz="837" dirty="0"/>
          </a:p>
        </p:txBody>
      </p:sp>
      <p:sp>
        <p:nvSpPr>
          <p:cNvPr id="38" name="Text 27"/>
          <p:cNvSpPr/>
          <p:nvPr/>
        </p:nvSpPr>
        <p:spPr>
          <a:xfrm>
            <a:off x="2750344" y="5143500"/>
            <a:ext cx="1187593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industry professionals</a:t>
            </a:r>
            <a:endParaRPr lang="en-US" sz="837" dirty="0"/>
          </a:p>
        </p:txBody>
      </p:sp>
      <p:sp>
        <p:nvSpPr>
          <p:cNvPr id="39" name="Shape 28"/>
          <p:cNvSpPr/>
          <p:nvPr/>
        </p:nvSpPr>
        <p:spPr>
          <a:xfrm>
            <a:off x="2286000" y="5629275"/>
            <a:ext cx="285750" cy="285750"/>
          </a:xfrm>
          <a:prstGeom prst="ellipse">
            <a:avLst/>
          </a:prstGeom>
          <a:solidFill>
            <a:srgbClr val="7BA05B"/>
          </a:solidFill>
          <a:ln w="397">
            <a:solidFill>
              <a:srgbClr val="2E5D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29"/>
          <p:cNvSpPr/>
          <p:nvPr/>
        </p:nvSpPr>
        <p:spPr>
          <a:xfrm>
            <a:off x="2286000" y="5629275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90</a:t>
            </a:r>
            <a:endParaRPr lang="en-US" sz="837" dirty="0"/>
          </a:p>
        </p:txBody>
      </p:sp>
      <p:sp>
        <p:nvSpPr>
          <p:cNvPr id="41" name="Shape 30"/>
          <p:cNvSpPr/>
          <p:nvPr/>
        </p:nvSpPr>
        <p:spPr>
          <a:xfrm>
            <a:off x="628650" y="5629275"/>
            <a:ext cx="1585913" cy="212883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31"/>
          <p:cNvSpPr/>
          <p:nvPr/>
        </p:nvSpPr>
        <p:spPr>
          <a:xfrm>
            <a:off x="735806" y="5736431"/>
            <a:ext cx="13716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Optimization &amp; Scale</a:t>
            </a:r>
            <a:endParaRPr lang="en-US" sz="1046" dirty="0"/>
          </a:p>
        </p:txBody>
      </p:sp>
      <p:pic>
        <p:nvPicPr>
          <p:cNvPr id="43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06" y="6222206"/>
            <a:ext cx="114300" cy="114300"/>
          </a:xfrm>
          <a:prstGeom prst="rect">
            <a:avLst/>
          </a:prstGeom>
        </p:spPr>
      </p:pic>
      <p:sp>
        <p:nvSpPr>
          <p:cNvPr id="44" name="Text 32"/>
          <p:cNvSpPr/>
          <p:nvPr/>
        </p:nvSpPr>
        <p:spPr>
          <a:xfrm>
            <a:off x="907256" y="6200775"/>
            <a:ext cx="763432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Analyze client </a:t>
            </a:r>
            <a:endParaRPr lang="en-US" sz="837" dirty="0"/>
          </a:p>
        </p:txBody>
      </p:sp>
      <p:sp>
        <p:nvSpPr>
          <p:cNvPr id="45" name="Text 33"/>
          <p:cNvSpPr/>
          <p:nvPr/>
        </p:nvSpPr>
        <p:spPr>
          <a:xfrm>
            <a:off x="735806" y="6372225"/>
            <a:ext cx="85370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acquisition data</a:t>
            </a:r>
            <a:endParaRPr lang="en-US" sz="837" dirty="0"/>
          </a:p>
        </p:txBody>
      </p:sp>
      <p:pic>
        <p:nvPicPr>
          <p:cNvPr id="46" name="Image 1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06" y="6593681"/>
            <a:ext cx="114300" cy="114300"/>
          </a:xfrm>
          <a:prstGeom prst="rect">
            <a:avLst/>
          </a:prstGeom>
        </p:spPr>
      </p:pic>
      <p:sp>
        <p:nvSpPr>
          <p:cNvPr id="47" name="Text 34"/>
          <p:cNvSpPr/>
          <p:nvPr/>
        </p:nvSpPr>
        <p:spPr>
          <a:xfrm>
            <a:off x="907256" y="6572250"/>
            <a:ext cx="772223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Refine service </a:t>
            </a:r>
            <a:endParaRPr lang="en-US" sz="837" dirty="0"/>
          </a:p>
        </p:txBody>
      </p:sp>
      <p:sp>
        <p:nvSpPr>
          <p:cNvPr id="48" name="Text 35"/>
          <p:cNvSpPr/>
          <p:nvPr/>
        </p:nvSpPr>
        <p:spPr>
          <a:xfrm>
            <a:off x="735806" y="6743700"/>
            <a:ext cx="484659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offerings</a:t>
            </a:r>
            <a:endParaRPr lang="en-US" sz="837" dirty="0"/>
          </a:p>
        </p:txBody>
      </p:sp>
      <p:pic>
        <p:nvPicPr>
          <p:cNvPr id="49" name="Image 1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06" y="6965156"/>
            <a:ext cx="114300" cy="114300"/>
          </a:xfrm>
          <a:prstGeom prst="rect">
            <a:avLst/>
          </a:prstGeom>
        </p:spPr>
      </p:pic>
      <p:sp>
        <p:nvSpPr>
          <p:cNvPr id="50" name="Text 36"/>
          <p:cNvSpPr/>
          <p:nvPr/>
        </p:nvSpPr>
        <p:spPr>
          <a:xfrm>
            <a:off x="907256" y="6943725"/>
            <a:ext cx="1013408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Develop advanced </a:t>
            </a:r>
            <a:endParaRPr lang="en-US" sz="837" dirty="0"/>
          </a:p>
        </p:txBody>
      </p:sp>
      <p:sp>
        <p:nvSpPr>
          <p:cNvPr id="51" name="Text 37"/>
          <p:cNvSpPr/>
          <p:nvPr/>
        </p:nvSpPr>
        <p:spPr>
          <a:xfrm>
            <a:off x="735806" y="7115175"/>
            <a:ext cx="25901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skills</a:t>
            </a:r>
            <a:endParaRPr lang="en-US" sz="837" dirty="0"/>
          </a:p>
        </p:txBody>
      </p:sp>
      <p:pic>
        <p:nvPicPr>
          <p:cNvPr id="52" name="Image 1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06" y="7336631"/>
            <a:ext cx="114300" cy="114300"/>
          </a:xfrm>
          <a:prstGeom prst="rect">
            <a:avLst/>
          </a:prstGeom>
        </p:spPr>
      </p:pic>
      <p:sp>
        <p:nvSpPr>
          <p:cNvPr id="53" name="Text 38"/>
          <p:cNvSpPr/>
          <p:nvPr/>
        </p:nvSpPr>
        <p:spPr>
          <a:xfrm>
            <a:off x="907256" y="7315200"/>
            <a:ext cx="87167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Create 6-month </a:t>
            </a:r>
            <a:endParaRPr lang="en-US" sz="837" dirty="0"/>
          </a:p>
        </p:txBody>
      </p:sp>
      <p:sp>
        <p:nvSpPr>
          <p:cNvPr id="54" name="Text 39"/>
          <p:cNvSpPr/>
          <p:nvPr/>
        </p:nvSpPr>
        <p:spPr>
          <a:xfrm>
            <a:off x="735806" y="7486650"/>
            <a:ext cx="734048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business plan</a:t>
            </a:r>
            <a:endParaRPr lang="en-US" sz="837" dirty="0"/>
          </a:p>
        </p:txBody>
      </p:sp>
      <p:sp>
        <p:nvSpPr>
          <p:cNvPr id="55" name="Shape 40"/>
          <p:cNvSpPr/>
          <p:nvPr/>
        </p:nvSpPr>
        <p:spPr>
          <a:xfrm>
            <a:off x="4743450" y="1000125"/>
            <a:ext cx="3943350" cy="228600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6" name="Image 1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900" y="1185863"/>
            <a:ext cx="128588" cy="171450"/>
          </a:xfrm>
          <a:prstGeom prst="rect">
            <a:avLst/>
          </a:prstGeom>
        </p:spPr>
      </p:pic>
      <p:sp>
        <p:nvSpPr>
          <p:cNvPr id="57" name="Text 41"/>
          <p:cNvSpPr/>
          <p:nvPr/>
        </p:nvSpPr>
        <p:spPr>
          <a:xfrm>
            <a:off x="5129213" y="1171575"/>
            <a:ext cx="1484114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First Week Quick Wins</a:t>
            </a:r>
            <a:endParaRPr lang="en-US" sz="1046" dirty="0"/>
          </a:p>
        </p:txBody>
      </p:sp>
      <p:sp>
        <p:nvSpPr>
          <p:cNvPr id="58" name="Shape 42"/>
          <p:cNvSpPr/>
          <p:nvPr/>
        </p:nvSpPr>
        <p:spPr>
          <a:xfrm>
            <a:off x="4914900" y="1485900"/>
            <a:ext cx="3600450" cy="485775"/>
          </a:xfrm>
          <a:prstGeom prst="rect">
            <a:avLst/>
          </a:prstGeom>
          <a:solidFill>
            <a:srgbClr val="E8B4A0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" name="Shape 43"/>
          <p:cNvSpPr/>
          <p:nvPr/>
        </p:nvSpPr>
        <p:spPr>
          <a:xfrm>
            <a:off x="4914900" y="1485900"/>
            <a:ext cx="28575" cy="485775"/>
          </a:xfrm>
          <a:prstGeom prst="rect">
            <a:avLst/>
          </a:prstGeom>
          <a:solidFill>
            <a:srgbClr val="E8B4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Text 44"/>
          <p:cNvSpPr/>
          <p:nvPr/>
        </p:nvSpPr>
        <p:spPr>
          <a:xfrm>
            <a:off x="5000625" y="1571625"/>
            <a:ext cx="3429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Create Business Name &amp; Logo</a:t>
            </a:r>
            <a:endParaRPr lang="en-US" sz="837" dirty="0"/>
          </a:p>
        </p:txBody>
      </p:sp>
      <p:sp>
        <p:nvSpPr>
          <p:cNvPr id="61" name="Text 45"/>
          <p:cNvSpPr/>
          <p:nvPr/>
        </p:nvSpPr>
        <p:spPr>
          <a:xfrm>
            <a:off x="5000625" y="1743075"/>
            <a:ext cx="34290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Establish your visual identity and brand foundation</a:t>
            </a:r>
            <a:endParaRPr lang="en-US" sz="732" dirty="0"/>
          </a:p>
        </p:txBody>
      </p:sp>
      <p:sp>
        <p:nvSpPr>
          <p:cNvPr id="62" name="Shape 46"/>
          <p:cNvSpPr/>
          <p:nvPr/>
        </p:nvSpPr>
        <p:spPr>
          <a:xfrm>
            <a:off x="4914900" y="2057400"/>
            <a:ext cx="3600450" cy="485775"/>
          </a:xfrm>
          <a:prstGeom prst="rect">
            <a:avLst/>
          </a:prstGeom>
          <a:solidFill>
            <a:srgbClr val="E8B4A0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" name="Shape 47"/>
          <p:cNvSpPr/>
          <p:nvPr/>
        </p:nvSpPr>
        <p:spPr>
          <a:xfrm>
            <a:off x="4914900" y="2057400"/>
            <a:ext cx="28575" cy="485775"/>
          </a:xfrm>
          <a:prstGeom prst="rect">
            <a:avLst/>
          </a:prstGeom>
          <a:solidFill>
            <a:srgbClr val="E8B4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" name="Text 48"/>
          <p:cNvSpPr/>
          <p:nvPr/>
        </p:nvSpPr>
        <p:spPr>
          <a:xfrm>
            <a:off x="5000625" y="2143125"/>
            <a:ext cx="3429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Set Up Instagram Business Account</a:t>
            </a:r>
            <a:endParaRPr lang="en-US" sz="837" dirty="0"/>
          </a:p>
        </p:txBody>
      </p:sp>
      <p:sp>
        <p:nvSpPr>
          <p:cNvPr id="65" name="Text 49"/>
          <p:cNvSpPr/>
          <p:nvPr/>
        </p:nvSpPr>
        <p:spPr>
          <a:xfrm>
            <a:off x="5000625" y="2314575"/>
            <a:ext cx="34290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Create profile, add portfolio photos, write compelling bio</a:t>
            </a:r>
            <a:endParaRPr lang="en-US" sz="732" dirty="0"/>
          </a:p>
        </p:txBody>
      </p:sp>
      <p:sp>
        <p:nvSpPr>
          <p:cNvPr id="66" name="Shape 50"/>
          <p:cNvSpPr/>
          <p:nvPr/>
        </p:nvSpPr>
        <p:spPr>
          <a:xfrm>
            <a:off x="4914900" y="2628900"/>
            <a:ext cx="3600450" cy="485775"/>
          </a:xfrm>
          <a:prstGeom prst="rect">
            <a:avLst/>
          </a:prstGeom>
          <a:solidFill>
            <a:srgbClr val="E8B4A0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" name="Shape 51"/>
          <p:cNvSpPr/>
          <p:nvPr/>
        </p:nvSpPr>
        <p:spPr>
          <a:xfrm>
            <a:off x="4914900" y="2628900"/>
            <a:ext cx="28575" cy="485775"/>
          </a:xfrm>
          <a:prstGeom prst="rect">
            <a:avLst/>
          </a:prstGeom>
          <a:solidFill>
            <a:srgbClr val="E8B4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" name="Text 52"/>
          <p:cNvSpPr/>
          <p:nvPr/>
        </p:nvSpPr>
        <p:spPr>
          <a:xfrm>
            <a:off x="5000625" y="2714625"/>
            <a:ext cx="3429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Take Before/After Photos of 3 Clients</a:t>
            </a:r>
            <a:endParaRPr lang="en-US" sz="837" dirty="0"/>
          </a:p>
        </p:txBody>
      </p:sp>
      <p:sp>
        <p:nvSpPr>
          <p:cNvPr id="69" name="Text 53"/>
          <p:cNvSpPr/>
          <p:nvPr/>
        </p:nvSpPr>
        <p:spPr>
          <a:xfrm>
            <a:off x="5000625" y="2886075"/>
            <a:ext cx="34290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Build initial portfolio with friends and family if needed</a:t>
            </a:r>
            <a:endParaRPr lang="en-US" sz="732" dirty="0"/>
          </a:p>
        </p:txBody>
      </p:sp>
      <p:sp>
        <p:nvSpPr>
          <p:cNvPr id="70" name="Shape 54"/>
          <p:cNvSpPr/>
          <p:nvPr/>
        </p:nvSpPr>
        <p:spPr>
          <a:xfrm>
            <a:off x="4743450" y="3457575"/>
            <a:ext cx="3943350" cy="2286000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1" name="Image 1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4900" y="3643313"/>
            <a:ext cx="171450" cy="171450"/>
          </a:xfrm>
          <a:prstGeom prst="rect">
            <a:avLst/>
          </a:prstGeom>
        </p:spPr>
      </p:pic>
      <p:sp>
        <p:nvSpPr>
          <p:cNvPr id="72" name="Text 55"/>
          <p:cNvSpPr/>
          <p:nvPr/>
        </p:nvSpPr>
        <p:spPr>
          <a:xfrm>
            <a:off x="5172075" y="3629025"/>
            <a:ext cx="17145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Implementation Priorities</a:t>
            </a:r>
            <a:endParaRPr lang="en-US" sz="1046" dirty="0"/>
          </a:p>
        </p:txBody>
      </p:sp>
      <p:sp>
        <p:nvSpPr>
          <p:cNvPr id="73" name="Shape 56"/>
          <p:cNvSpPr/>
          <p:nvPr/>
        </p:nvSpPr>
        <p:spPr>
          <a:xfrm>
            <a:off x="4914900" y="3943350"/>
            <a:ext cx="3600450" cy="485775"/>
          </a:xfrm>
          <a:prstGeom prst="rect">
            <a:avLst/>
          </a:prstGeom>
          <a:solidFill>
            <a:srgbClr val="7BA05B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" name="Shape 57"/>
          <p:cNvSpPr/>
          <p:nvPr/>
        </p:nvSpPr>
        <p:spPr>
          <a:xfrm>
            <a:off x="4914900" y="3943350"/>
            <a:ext cx="28575" cy="485775"/>
          </a:xfrm>
          <a:prstGeom prst="rect">
            <a:avLst/>
          </a:prstGeom>
          <a:solidFill>
            <a:srgbClr val="7BA05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" name="Text 58"/>
          <p:cNvSpPr/>
          <p:nvPr/>
        </p:nvSpPr>
        <p:spPr>
          <a:xfrm>
            <a:off x="5000625" y="4029075"/>
            <a:ext cx="3429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Legal &amp; Financial Setup</a:t>
            </a:r>
            <a:endParaRPr lang="en-US" sz="837" dirty="0"/>
          </a:p>
        </p:txBody>
      </p:sp>
      <p:sp>
        <p:nvSpPr>
          <p:cNvPr id="76" name="Text 59"/>
          <p:cNvSpPr/>
          <p:nvPr/>
        </p:nvSpPr>
        <p:spPr>
          <a:xfrm>
            <a:off x="5000625" y="4200525"/>
            <a:ext cx="34290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Business license, insurance, separate bank account</a:t>
            </a:r>
            <a:endParaRPr lang="en-US" sz="732" dirty="0"/>
          </a:p>
        </p:txBody>
      </p:sp>
      <p:sp>
        <p:nvSpPr>
          <p:cNvPr id="77" name="Shape 60"/>
          <p:cNvSpPr/>
          <p:nvPr/>
        </p:nvSpPr>
        <p:spPr>
          <a:xfrm>
            <a:off x="4914900" y="4514850"/>
            <a:ext cx="3600450" cy="485775"/>
          </a:xfrm>
          <a:prstGeom prst="rect">
            <a:avLst/>
          </a:prstGeom>
          <a:solidFill>
            <a:srgbClr val="7BA05B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8" name="Shape 61"/>
          <p:cNvSpPr/>
          <p:nvPr/>
        </p:nvSpPr>
        <p:spPr>
          <a:xfrm>
            <a:off x="4914900" y="4514850"/>
            <a:ext cx="28575" cy="485775"/>
          </a:xfrm>
          <a:prstGeom prst="rect">
            <a:avLst/>
          </a:prstGeom>
          <a:solidFill>
            <a:srgbClr val="7BA05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9" name="Text 62"/>
          <p:cNvSpPr/>
          <p:nvPr/>
        </p:nvSpPr>
        <p:spPr>
          <a:xfrm>
            <a:off x="5000625" y="4600575"/>
            <a:ext cx="3429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Client Experience Design</a:t>
            </a:r>
            <a:endParaRPr lang="en-US" sz="837" dirty="0"/>
          </a:p>
        </p:txBody>
      </p:sp>
      <p:sp>
        <p:nvSpPr>
          <p:cNvPr id="80" name="Text 63"/>
          <p:cNvSpPr/>
          <p:nvPr/>
        </p:nvSpPr>
        <p:spPr>
          <a:xfrm>
            <a:off x="5000625" y="4772025"/>
            <a:ext cx="34290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Booking process, service protocols, follow-up system</a:t>
            </a:r>
            <a:endParaRPr lang="en-US" sz="732" dirty="0"/>
          </a:p>
        </p:txBody>
      </p:sp>
      <p:sp>
        <p:nvSpPr>
          <p:cNvPr id="81" name="Shape 64"/>
          <p:cNvSpPr/>
          <p:nvPr/>
        </p:nvSpPr>
        <p:spPr>
          <a:xfrm>
            <a:off x="4914900" y="5086350"/>
            <a:ext cx="3600450" cy="485775"/>
          </a:xfrm>
          <a:prstGeom prst="rect">
            <a:avLst/>
          </a:prstGeom>
          <a:solidFill>
            <a:srgbClr val="2E5D4A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2" name="Shape 65"/>
          <p:cNvSpPr/>
          <p:nvPr/>
        </p:nvSpPr>
        <p:spPr>
          <a:xfrm>
            <a:off x="4914900" y="5086350"/>
            <a:ext cx="28575" cy="485775"/>
          </a:xfrm>
          <a:prstGeom prst="rect">
            <a:avLst/>
          </a:prstGeom>
          <a:solidFill>
            <a:srgbClr val="2E5D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3" name="Text 66"/>
          <p:cNvSpPr/>
          <p:nvPr/>
        </p:nvSpPr>
        <p:spPr>
          <a:xfrm>
            <a:off x="5000625" y="5172075"/>
            <a:ext cx="3429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Marketing Materials</a:t>
            </a:r>
            <a:endParaRPr lang="en-US" sz="837" dirty="0"/>
          </a:p>
        </p:txBody>
      </p:sp>
      <p:sp>
        <p:nvSpPr>
          <p:cNvPr id="84" name="Text 67"/>
          <p:cNvSpPr/>
          <p:nvPr/>
        </p:nvSpPr>
        <p:spPr>
          <a:xfrm>
            <a:off x="5000625" y="5343525"/>
            <a:ext cx="34290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Business cards, digital flyers, referral cards</a:t>
            </a:r>
            <a:endParaRPr lang="en-US" sz="732" dirty="0"/>
          </a:p>
        </p:txBody>
      </p:sp>
      <p:sp>
        <p:nvSpPr>
          <p:cNvPr id="85" name="Shape 68"/>
          <p:cNvSpPr/>
          <p:nvPr/>
        </p:nvSpPr>
        <p:spPr>
          <a:xfrm>
            <a:off x="4743450" y="5915025"/>
            <a:ext cx="3943350" cy="2085975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6" name="Image 1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4900" y="6100763"/>
            <a:ext cx="171450" cy="171450"/>
          </a:xfrm>
          <a:prstGeom prst="rect">
            <a:avLst/>
          </a:prstGeom>
        </p:spPr>
      </p:pic>
      <p:sp>
        <p:nvSpPr>
          <p:cNvPr id="87" name="Text 69"/>
          <p:cNvSpPr/>
          <p:nvPr/>
        </p:nvSpPr>
        <p:spPr>
          <a:xfrm>
            <a:off x="5172075" y="6086475"/>
            <a:ext cx="1048345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065F4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Success Metrics</a:t>
            </a:r>
            <a:endParaRPr lang="en-US" sz="1046" dirty="0"/>
          </a:p>
        </p:txBody>
      </p:sp>
      <p:sp>
        <p:nvSpPr>
          <p:cNvPr id="88" name="Text 70"/>
          <p:cNvSpPr/>
          <p:nvPr/>
        </p:nvSpPr>
        <p:spPr>
          <a:xfrm>
            <a:off x="4914900" y="6400800"/>
            <a:ext cx="17430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30 Days:</a:t>
            </a:r>
            <a:endParaRPr lang="en-US" sz="837" dirty="0"/>
          </a:p>
        </p:txBody>
      </p:sp>
      <p:sp>
        <p:nvSpPr>
          <p:cNvPr id="89" name="Text 71"/>
          <p:cNvSpPr/>
          <p:nvPr/>
        </p:nvSpPr>
        <p:spPr>
          <a:xfrm>
            <a:off x="5057775" y="6572250"/>
            <a:ext cx="16002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5+ portfolio examples</a:t>
            </a:r>
            <a:endParaRPr lang="en-US" sz="732" dirty="0"/>
          </a:p>
        </p:txBody>
      </p:sp>
      <p:sp>
        <p:nvSpPr>
          <p:cNvPr id="90" name="Text 72"/>
          <p:cNvSpPr/>
          <p:nvPr/>
        </p:nvSpPr>
        <p:spPr>
          <a:xfrm>
            <a:off x="5057775" y="6743700"/>
            <a:ext cx="16002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Business structure set up</a:t>
            </a:r>
            <a:endParaRPr lang="en-US" sz="732" dirty="0"/>
          </a:p>
        </p:txBody>
      </p:sp>
      <p:sp>
        <p:nvSpPr>
          <p:cNvPr id="91" name="Text 73"/>
          <p:cNvSpPr/>
          <p:nvPr/>
        </p:nvSpPr>
        <p:spPr>
          <a:xfrm>
            <a:off x="5057775" y="6915150"/>
            <a:ext cx="16002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100+ social followers</a:t>
            </a:r>
            <a:endParaRPr lang="en-US" sz="732" dirty="0"/>
          </a:p>
        </p:txBody>
      </p:sp>
      <p:sp>
        <p:nvSpPr>
          <p:cNvPr id="92" name="Text 74"/>
          <p:cNvSpPr/>
          <p:nvPr/>
        </p:nvSpPr>
        <p:spPr>
          <a:xfrm>
            <a:off x="6772275" y="6400800"/>
            <a:ext cx="17430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60 Days:</a:t>
            </a:r>
            <a:endParaRPr lang="en-US" sz="837" dirty="0"/>
          </a:p>
        </p:txBody>
      </p:sp>
      <p:sp>
        <p:nvSpPr>
          <p:cNvPr id="93" name="Text 75"/>
          <p:cNvSpPr/>
          <p:nvPr/>
        </p:nvSpPr>
        <p:spPr>
          <a:xfrm>
            <a:off x="6915150" y="6572250"/>
            <a:ext cx="16002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10+ paying clients</a:t>
            </a:r>
            <a:endParaRPr lang="en-US" sz="732" dirty="0"/>
          </a:p>
        </p:txBody>
      </p:sp>
      <p:sp>
        <p:nvSpPr>
          <p:cNvPr id="94" name="Text 76"/>
          <p:cNvSpPr/>
          <p:nvPr/>
        </p:nvSpPr>
        <p:spPr>
          <a:xfrm>
            <a:off x="6915150" y="6743700"/>
            <a:ext cx="16002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5+ positive reviews</a:t>
            </a:r>
            <a:endParaRPr lang="en-US" sz="732" dirty="0"/>
          </a:p>
        </p:txBody>
      </p:sp>
      <p:sp>
        <p:nvSpPr>
          <p:cNvPr id="95" name="Text 77"/>
          <p:cNvSpPr/>
          <p:nvPr/>
        </p:nvSpPr>
        <p:spPr>
          <a:xfrm>
            <a:off x="6915150" y="6915150"/>
            <a:ext cx="16002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Referral program active</a:t>
            </a:r>
            <a:endParaRPr lang="en-US" sz="732" dirty="0"/>
          </a:p>
        </p:txBody>
      </p:sp>
      <p:sp>
        <p:nvSpPr>
          <p:cNvPr id="96" name="Text 78"/>
          <p:cNvSpPr/>
          <p:nvPr/>
        </p:nvSpPr>
        <p:spPr>
          <a:xfrm>
            <a:off x="4914900" y="7172325"/>
            <a:ext cx="17430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90 Days:</a:t>
            </a:r>
            <a:endParaRPr lang="en-US" sz="837" dirty="0"/>
          </a:p>
        </p:txBody>
      </p:sp>
      <p:sp>
        <p:nvSpPr>
          <p:cNvPr id="97" name="Text 79"/>
          <p:cNvSpPr/>
          <p:nvPr/>
        </p:nvSpPr>
        <p:spPr>
          <a:xfrm>
            <a:off x="5057775" y="7343775"/>
            <a:ext cx="16002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25+ regular clients</a:t>
            </a:r>
            <a:endParaRPr lang="en-US" sz="732" dirty="0"/>
          </a:p>
        </p:txBody>
      </p:sp>
      <p:sp>
        <p:nvSpPr>
          <p:cNvPr id="98" name="Text 80"/>
          <p:cNvSpPr/>
          <p:nvPr/>
        </p:nvSpPr>
        <p:spPr>
          <a:xfrm>
            <a:off x="5057775" y="7515225"/>
            <a:ext cx="16002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50% booking rate</a:t>
            </a:r>
            <a:endParaRPr lang="en-US" sz="732" dirty="0"/>
          </a:p>
        </p:txBody>
      </p:sp>
      <p:sp>
        <p:nvSpPr>
          <p:cNvPr id="99" name="Text 81"/>
          <p:cNvSpPr/>
          <p:nvPr/>
        </p:nvSpPr>
        <p:spPr>
          <a:xfrm>
            <a:off x="5057775" y="7686675"/>
            <a:ext cx="16002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Profitable pricing model</a:t>
            </a:r>
            <a:endParaRPr lang="en-US" sz="732" dirty="0"/>
          </a:p>
        </p:txBody>
      </p:sp>
      <p:sp>
        <p:nvSpPr>
          <p:cNvPr id="100" name="Text 82"/>
          <p:cNvSpPr/>
          <p:nvPr/>
        </p:nvSpPr>
        <p:spPr>
          <a:xfrm>
            <a:off x="6772275" y="7172325"/>
            <a:ext cx="17430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b="1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Accountability:</a:t>
            </a:r>
            <a:endParaRPr lang="en-US" sz="837" dirty="0"/>
          </a:p>
        </p:txBody>
      </p:sp>
      <p:sp>
        <p:nvSpPr>
          <p:cNvPr id="101" name="Text 83"/>
          <p:cNvSpPr/>
          <p:nvPr/>
        </p:nvSpPr>
        <p:spPr>
          <a:xfrm>
            <a:off x="6915150" y="7343775"/>
            <a:ext cx="16002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Weekly progress review</a:t>
            </a:r>
            <a:endParaRPr lang="en-US" sz="732" dirty="0"/>
          </a:p>
        </p:txBody>
      </p:sp>
      <p:sp>
        <p:nvSpPr>
          <p:cNvPr id="102" name="Text 84"/>
          <p:cNvSpPr/>
          <p:nvPr/>
        </p:nvSpPr>
        <p:spPr>
          <a:xfrm>
            <a:off x="6915150" y="7515225"/>
            <a:ext cx="16002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Monthly goal setting</a:t>
            </a:r>
            <a:endParaRPr lang="en-US" sz="732" dirty="0"/>
          </a:p>
        </p:txBody>
      </p:sp>
      <p:sp>
        <p:nvSpPr>
          <p:cNvPr id="103" name="Text 85"/>
          <p:cNvSpPr/>
          <p:nvPr/>
        </p:nvSpPr>
        <p:spPr>
          <a:xfrm>
            <a:off x="6915150" y="7686675"/>
            <a:ext cx="16002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732" dirty="0">
                <a:solidFill>
                  <a:srgbClr val="37415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Find accountability partner</a:t>
            </a:r>
            <a:endParaRPr lang="en-US" sz="73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1414</Words>
  <Application>Microsoft Office PowerPoint</Application>
  <PresentationFormat>On-screen Show (16:9)</PresentationFormat>
  <Paragraphs>357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Lato</vt:lpstr>
      <vt:lpstr>Noto Sans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Darius  D</cp:lastModifiedBy>
  <cp:revision>4</cp:revision>
  <dcterms:created xsi:type="dcterms:W3CDTF">2025-09-02T06:24:34Z</dcterms:created>
  <dcterms:modified xsi:type="dcterms:W3CDTF">2025-09-03T03:59:30Z</dcterms:modified>
</cp:coreProperties>
</file>